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sldIdLst>
    <p:sldId id="256" r:id="rId2"/>
    <p:sldId id="263" r:id="rId3"/>
    <p:sldId id="401" r:id="rId4"/>
    <p:sldId id="617" r:id="rId5"/>
    <p:sldId id="618" r:id="rId6"/>
    <p:sldId id="619" r:id="rId7"/>
    <p:sldId id="620" r:id="rId8"/>
    <p:sldId id="621" r:id="rId9"/>
    <p:sldId id="568" r:id="rId10"/>
    <p:sldId id="351" r:id="rId11"/>
    <p:sldId id="566" r:id="rId12"/>
    <p:sldId id="264" r:id="rId13"/>
    <p:sldId id="567" r:id="rId14"/>
    <p:sldId id="348" r:id="rId15"/>
    <p:sldId id="265" r:id="rId16"/>
    <p:sldId id="545" r:id="rId17"/>
    <p:sldId id="518" r:id="rId18"/>
    <p:sldId id="534" r:id="rId19"/>
    <p:sldId id="543" r:id="rId20"/>
    <p:sldId id="600" r:id="rId21"/>
    <p:sldId id="601" r:id="rId22"/>
    <p:sldId id="602" r:id="rId23"/>
    <p:sldId id="542" r:id="rId24"/>
    <p:sldId id="284" r:id="rId25"/>
    <p:sldId id="544" r:id="rId26"/>
    <p:sldId id="569" r:id="rId27"/>
    <p:sldId id="571" r:id="rId28"/>
    <p:sldId id="515" r:id="rId29"/>
    <p:sldId id="357" r:id="rId30"/>
    <p:sldId id="605" r:id="rId31"/>
    <p:sldId id="604" r:id="rId32"/>
    <p:sldId id="606" r:id="rId33"/>
    <p:sldId id="608" r:id="rId34"/>
    <p:sldId id="609" r:id="rId35"/>
    <p:sldId id="607" r:id="rId36"/>
    <p:sldId id="610" r:id="rId37"/>
    <p:sldId id="611" r:id="rId38"/>
    <p:sldId id="612" r:id="rId39"/>
    <p:sldId id="614" r:id="rId40"/>
    <p:sldId id="613" r:id="rId41"/>
    <p:sldId id="516" r:id="rId42"/>
    <p:sldId id="615" r:id="rId43"/>
    <p:sldId id="616" r:id="rId44"/>
    <p:sldId id="352" r:id="rId45"/>
    <p:sldId id="426" r:id="rId46"/>
    <p:sldId id="356" r:id="rId47"/>
    <p:sldId id="622"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69985DA-77E5-6A48-AC49-96D88F755236}">
          <p14:sldIdLst>
            <p14:sldId id="256"/>
          </p14:sldIdLst>
        </p14:section>
        <p14:section name="OSA - COPD" id="{1375B228-4207-2240-AF3E-4A3F969F9183}">
          <p14:sldIdLst>
            <p14:sldId id="263"/>
            <p14:sldId id="401"/>
            <p14:sldId id="617"/>
            <p14:sldId id="618"/>
            <p14:sldId id="619"/>
            <p14:sldId id="620"/>
            <p14:sldId id="621"/>
            <p14:sldId id="568"/>
            <p14:sldId id="351"/>
            <p14:sldId id="566"/>
            <p14:sldId id="264"/>
            <p14:sldId id="567"/>
            <p14:sldId id="348"/>
            <p14:sldId id="265"/>
            <p14:sldId id="545"/>
            <p14:sldId id="518"/>
            <p14:sldId id="534"/>
            <p14:sldId id="543"/>
            <p14:sldId id="600"/>
            <p14:sldId id="601"/>
            <p14:sldId id="602"/>
            <p14:sldId id="542"/>
            <p14:sldId id="284"/>
            <p14:sldId id="544"/>
            <p14:sldId id="569"/>
            <p14:sldId id="571"/>
            <p14:sldId id="515"/>
            <p14:sldId id="357"/>
            <p14:sldId id="605"/>
            <p14:sldId id="604"/>
          </p14:sldIdLst>
        </p14:section>
        <p14:section name="Added info with revision 3-29-22" id="{031A172B-ACAF-0143-9456-1043E3ECA496}">
          <p14:sldIdLst>
            <p14:sldId id="606"/>
            <p14:sldId id="608"/>
            <p14:sldId id="609"/>
            <p14:sldId id="607"/>
            <p14:sldId id="610"/>
            <p14:sldId id="611"/>
            <p14:sldId id="612"/>
            <p14:sldId id="614"/>
            <p14:sldId id="613"/>
            <p14:sldId id="516"/>
            <p14:sldId id="615"/>
            <p14:sldId id="616"/>
            <p14:sldId id="352"/>
            <p14:sldId id="426"/>
            <p14:sldId id="356"/>
            <p14:sldId id="62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868"/>
    <p:restoredTop sz="81442"/>
  </p:normalViewPr>
  <p:slideViewPr>
    <p:cSldViewPr snapToGrid="0" snapToObjects="1">
      <p:cViewPr varScale="1">
        <p:scale>
          <a:sx n="61" d="100"/>
          <a:sy n="61" d="100"/>
        </p:scale>
        <p:origin x="248" y="832"/>
      </p:cViewPr>
      <p:guideLst/>
    </p:cSldViewPr>
  </p:slideViewPr>
  <p:notesTextViewPr>
    <p:cViewPr>
      <p:scale>
        <a:sx n="1" d="1"/>
        <a:sy n="1" d="1"/>
      </p:scale>
      <p:origin x="0" y="-704"/>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png>
</file>

<file path=ppt/media/image2.tiff>
</file>

<file path=ppt/media/image3.jpe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281966-F305-6243-967F-02A8F80253CC}" type="datetimeFigureOut">
              <a:rPr lang="en-US" smtClean="0"/>
              <a:t>4/24/22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10B06A-FF50-C84D-B15B-8C0E0035A1F2}" type="slidenum">
              <a:rPr lang="en-US" smtClean="0"/>
              <a:t>‹#›</a:t>
            </a:fld>
            <a:endParaRPr lang="en-US"/>
          </a:p>
        </p:txBody>
      </p:sp>
    </p:spTree>
    <p:extLst>
      <p:ext uri="{BB962C8B-B14F-4D97-AF65-F5344CB8AC3E}">
        <p14:creationId xmlns:p14="http://schemas.microsoft.com/office/powerpoint/2010/main" val="2461629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doi.org/10.1016/j.smrv.2016.10.004" TargetMode="External"/><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onlinelibrary.wiley.com/doi/full/10.1111/resp.12376#resp12376-bib-0055"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onlinelibrary.wiley.com/doi/full/10.1111/resp.12376#resp12376-bib-0056"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 the diseases co-occur at roughly their expected rates. However, the pathophysiology of the two (OSA vs OVS) may differ enough that effects are heterogenous and that the two are not truly independent (some patients would not have OSA, were it not for their COPD; some patients only have OSA because of their COPD – these two roughly cancel. Additionally, OSA does not seem to create as clearly a defined syndrome as in the case of non-COPD </a:t>
            </a:r>
            <a:r>
              <a:rPr lang="en-US" dirty="0" err="1"/>
              <a:t>indivuals</a:t>
            </a:r>
            <a:r>
              <a:rPr lang="en-US" dirty="0"/>
              <a:t>: instead, the diagnostic criteria exist on a spectrum with sleep hypoventilation, poor sleep architecture, and other gas </a:t>
            </a:r>
            <a:r>
              <a:rPr lang="en-US" dirty="0" err="1"/>
              <a:t>exchagnge</a:t>
            </a:r>
            <a:r>
              <a:rPr lang="en-US" dirty="0"/>
              <a:t> abnormalities – thus, it remains to be seen if the current conception of OSA is valuable in this case). Importantly, the consequences of co-occurrence appears synergistic – particularly with respect to CV outcomes, readmissions, etc.</a:t>
            </a:r>
          </a:p>
        </p:txBody>
      </p:sp>
      <p:sp>
        <p:nvSpPr>
          <p:cNvPr id="4" name="Slide Number Placeholder 3"/>
          <p:cNvSpPr>
            <a:spLocks noGrp="1"/>
          </p:cNvSpPr>
          <p:nvPr>
            <p:ph type="sldNum" sz="quarter" idx="5"/>
          </p:nvPr>
        </p:nvSpPr>
        <p:spPr/>
        <p:txBody>
          <a:bodyPr/>
          <a:lstStyle/>
          <a:p>
            <a:fld id="{B34039EE-F296-5C4C-B7C3-08856869CF80}" type="slidenum">
              <a:rPr lang="en-US" smtClean="0"/>
              <a:t>2</a:t>
            </a:fld>
            <a:endParaRPr lang="en-US"/>
          </a:p>
        </p:txBody>
      </p:sp>
    </p:spTree>
    <p:extLst>
      <p:ext uri="{BB962C8B-B14F-4D97-AF65-F5344CB8AC3E}">
        <p14:creationId xmlns:p14="http://schemas.microsoft.com/office/powerpoint/2010/main" val="21209876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www.ncbi.nlm.nih.gov</a:t>
            </a:r>
            <a:r>
              <a:rPr lang="en-US" dirty="0"/>
              <a:t>/</a:t>
            </a:r>
            <a:r>
              <a:rPr lang="en-US" dirty="0" err="1"/>
              <a:t>pmc</a:t>
            </a:r>
            <a:r>
              <a:rPr lang="en-US" dirty="0"/>
              <a:t>/articles/PMC5015748/</a:t>
            </a:r>
          </a:p>
        </p:txBody>
      </p:sp>
      <p:sp>
        <p:nvSpPr>
          <p:cNvPr id="4" name="Slide Number Placeholder 3"/>
          <p:cNvSpPr>
            <a:spLocks noGrp="1"/>
          </p:cNvSpPr>
          <p:nvPr>
            <p:ph type="sldNum" sz="quarter" idx="5"/>
          </p:nvPr>
        </p:nvSpPr>
        <p:spPr/>
        <p:txBody>
          <a:bodyPr/>
          <a:lstStyle/>
          <a:p>
            <a:fld id="{B34039EE-F296-5C4C-B7C3-08856869CF80}" type="slidenum">
              <a:rPr lang="en-US" smtClean="0"/>
              <a:t>20</a:t>
            </a:fld>
            <a:endParaRPr lang="en-US"/>
          </a:p>
        </p:txBody>
      </p:sp>
    </p:spTree>
    <p:extLst>
      <p:ext uri="{BB962C8B-B14F-4D97-AF65-F5344CB8AC3E}">
        <p14:creationId xmlns:p14="http://schemas.microsoft.com/office/powerpoint/2010/main" val="18662113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B34039EE-F296-5C4C-B7C3-08856869CF80}" type="slidenum">
              <a:rPr lang="en-US" smtClean="0"/>
              <a:t>23</a:t>
            </a:fld>
            <a:endParaRPr lang="en-US"/>
          </a:p>
        </p:txBody>
      </p:sp>
    </p:spTree>
    <p:extLst>
      <p:ext uri="{BB962C8B-B14F-4D97-AF65-F5344CB8AC3E}">
        <p14:creationId xmlns:p14="http://schemas.microsoft.com/office/powerpoint/2010/main" val="932983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4039EE-F296-5C4C-B7C3-08856869CF80}" type="slidenum">
              <a:rPr lang="en-US" smtClean="0"/>
              <a:t>25</a:t>
            </a:fld>
            <a:endParaRPr lang="en-US"/>
          </a:p>
        </p:txBody>
      </p:sp>
    </p:spTree>
    <p:extLst>
      <p:ext uri="{BB962C8B-B14F-4D97-AF65-F5344CB8AC3E}">
        <p14:creationId xmlns:p14="http://schemas.microsoft.com/office/powerpoint/2010/main" val="26864905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3. </a:t>
            </a:r>
            <a:r>
              <a:rPr lang="en-US" sz="1200" kern="1200" dirty="0" err="1">
                <a:solidFill>
                  <a:schemeClr val="tx1"/>
                </a:solidFill>
                <a:effectLst/>
                <a:latin typeface="+mn-lt"/>
                <a:ea typeface="+mn-ea"/>
                <a:cs typeface="+mn-cs"/>
              </a:rPr>
              <a:t>Weitzenblum</a:t>
            </a:r>
            <a:r>
              <a:rPr lang="en-US" sz="1200" kern="1200" dirty="0">
                <a:solidFill>
                  <a:schemeClr val="tx1"/>
                </a:solidFill>
                <a:effectLst/>
                <a:latin typeface="+mn-lt"/>
                <a:ea typeface="+mn-ea"/>
                <a:cs typeface="+mn-cs"/>
              </a:rPr>
              <a:t> E, </a:t>
            </a:r>
            <a:r>
              <a:rPr lang="en-US" sz="1200" kern="1200" dirty="0" err="1">
                <a:solidFill>
                  <a:schemeClr val="tx1"/>
                </a:solidFill>
                <a:effectLst/>
                <a:latin typeface="+mn-lt"/>
                <a:ea typeface="+mn-ea"/>
                <a:cs typeface="+mn-cs"/>
              </a:rPr>
              <a:t>Chaouat</a:t>
            </a:r>
            <a:r>
              <a:rPr lang="en-US" sz="1200" kern="1200" dirty="0">
                <a:solidFill>
                  <a:schemeClr val="tx1"/>
                </a:solidFill>
                <a:effectLst/>
                <a:latin typeface="+mn-lt"/>
                <a:ea typeface="+mn-ea"/>
                <a:cs typeface="+mn-cs"/>
              </a:rPr>
              <a:t> A, Kessler R, </a:t>
            </a:r>
            <a:r>
              <a:rPr lang="en-US" sz="1200" kern="1200" dirty="0" err="1">
                <a:solidFill>
                  <a:schemeClr val="tx1"/>
                </a:solidFill>
                <a:effectLst/>
                <a:latin typeface="+mn-lt"/>
                <a:ea typeface="+mn-ea"/>
                <a:cs typeface="+mn-cs"/>
              </a:rPr>
              <a:t>Canuet</a:t>
            </a:r>
            <a:r>
              <a:rPr lang="en-US" sz="1200" kern="1200" dirty="0">
                <a:solidFill>
                  <a:schemeClr val="tx1"/>
                </a:solidFill>
                <a:effectLst/>
                <a:latin typeface="+mn-lt"/>
                <a:ea typeface="+mn-ea"/>
                <a:cs typeface="+mn-cs"/>
              </a:rPr>
              <a:t> M: Overlap syndrome.</a:t>
            </a:r>
          </a:p>
          <a:p>
            <a:r>
              <a:rPr lang="en-US" sz="1200" kern="1200" dirty="0">
                <a:solidFill>
                  <a:schemeClr val="tx1"/>
                </a:solidFill>
                <a:effectLst/>
                <a:latin typeface="+mn-lt"/>
                <a:ea typeface="+mn-ea"/>
                <a:cs typeface="+mn-cs"/>
              </a:rPr>
              <a:t>Obstructive sleep apnea in patients with chronic obstructive pulmonary</a:t>
            </a:r>
          </a:p>
          <a:p>
            <a:r>
              <a:rPr lang="en-US" sz="1200" kern="1200" dirty="0">
                <a:solidFill>
                  <a:schemeClr val="tx1"/>
                </a:solidFill>
                <a:effectLst/>
                <a:latin typeface="+mn-lt"/>
                <a:ea typeface="+mn-ea"/>
                <a:cs typeface="+mn-cs"/>
              </a:rPr>
              <a:t>disease. Proc Am </a:t>
            </a:r>
            <a:r>
              <a:rPr lang="en-US" sz="1200" kern="1200" dirty="0" err="1">
                <a:solidFill>
                  <a:schemeClr val="tx1"/>
                </a:solidFill>
                <a:effectLst/>
                <a:latin typeface="+mn-lt"/>
                <a:ea typeface="+mn-ea"/>
                <a:cs typeface="+mn-cs"/>
              </a:rPr>
              <a:t>Thorac</a:t>
            </a:r>
            <a:r>
              <a:rPr lang="en-US" sz="1200" kern="1200" dirty="0">
                <a:solidFill>
                  <a:schemeClr val="tx1"/>
                </a:solidFill>
                <a:effectLst/>
                <a:latin typeface="+mn-lt"/>
                <a:ea typeface="+mn-ea"/>
                <a:cs typeface="+mn-cs"/>
              </a:rPr>
              <a:t> Soc 2008, 5:237–241.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54. Kessler R, </a:t>
            </a:r>
            <a:r>
              <a:rPr lang="en-US" sz="1200" kern="1200" dirty="0" err="1">
                <a:solidFill>
                  <a:schemeClr val="tx1"/>
                </a:solidFill>
                <a:effectLst/>
                <a:latin typeface="+mn-lt"/>
                <a:ea typeface="+mn-ea"/>
                <a:cs typeface="+mn-cs"/>
              </a:rPr>
              <a:t>Chaouat</a:t>
            </a:r>
            <a:r>
              <a:rPr lang="en-US" sz="1200" kern="1200" dirty="0">
                <a:solidFill>
                  <a:schemeClr val="tx1"/>
                </a:solidFill>
                <a:effectLst/>
                <a:latin typeface="+mn-lt"/>
                <a:ea typeface="+mn-ea"/>
                <a:cs typeface="+mn-cs"/>
              </a:rPr>
              <a:t> A, </a:t>
            </a:r>
            <a:r>
              <a:rPr lang="en-US" sz="1200" kern="1200" dirty="0" err="1">
                <a:solidFill>
                  <a:schemeClr val="tx1"/>
                </a:solidFill>
                <a:effectLst/>
                <a:latin typeface="+mn-lt"/>
                <a:ea typeface="+mn-ea"/>
                <a:cs typeface="+mn-cs"/>
              </a:rPr>
              <a:t>Schinkewitch</a:t>
            </a:r>
            <a:r>
              <a:rPr lang="en-US" sz="1200" kern="1200" dirty="0">
                <a:solidFill>
                  <a:schemeClr val="tx1"/>
                </a:solidFill>
                <a:effectLst/>
                <a:latin typeface="+mn-lt"/>
                <a:ea typeface="+mn-ea"/>
                <a:cs typeface="+mn-cs"/>
              </a:rPr>
              <a:t> P, Faller M, </a:t>
            </a:r>
            <a:r>
              <a:rPr lang="en-US" sz="1200" kern="1200" dirty="0" err="1">
                <a:solidFill>
                  <a:schemeClr val="tx1"/>
                </a:solidFill>
                <a:effectLst/>
                <a:latin typeface="+mn-lt"/>
                <a:ea typeface="+mn-ea"/>
                <a:cs typeface="+mn-cs"/>
              </a:rPr>
              <a:t>Casel</a:t>
            </a:r>
            <a:r>
              <a:rPr lang="en-US" sz="1200" kern="1200" dirty="0">
                <a:solidFill>
                  <a:schemeClr val="tx1"/>
                </a:solidFill>
                <a:effectLst/>
                <a:latin typeface="+mn-lt"/>
                <a:ea typeface="+mn-ea"/>
                <a:cs typeface="+mn-cs"/>
              </a:rPr>
              <a:t> S, Krieger J,</a:t>
            </a:r>
          </a:p>
          <a:p>
            <a:r>
              <a:rPr lang="en-US" sz="1200" kern="1200" dirty="0" err="1">
                <a:solidFill>
                  <a:schemeClr val="tx1"/>
                </a:solidFill>
                <a:effectLst/>
                <a:latin typeface="+mn-lt"/>
                <a:ea typeface="+mn-ea"/>
                <a:cs typeface="+mn-cs"/>
              </a:rPr>
              <a:t>Weitzenblum</a:t>
            </a:r>
            <a:r>
              <a:rPr lang="en-US" sz="1200" kern="1200" dirty="0">
                <a:solidFill>
                  <a:schemeClr val="tx1"/>
                </a:solidFill>
                <a:effectLst/>
                <a:latin typeface="+mn-lt"/>
                <a:ea typeface="+mn-ea"/>
                <a:cs typeface="+mn-cs"/>
              </a:rPr>
              <a:t> E: The obesity-hypoventilation syndrome revisited: a prospective</a:t>
            </a:r>
          </a:p>
          <a:p>
            <a:r>
              <a:rPr lang="en-US" sz="1200" kern="1200" dirty="0">
                <a:solidFill>
                  <a:schemeClr val="tx1"/>
                </a:solidFill>
                <a:effectLst/>
                <a:latin typeface="+mn-lt"/>
                <a:ea typeface="+mn-ea"/>
                <a:cs typeface="+mn-cs"/>
              </a:rPr>
              <a:t>study of 34 consecutive cases. Chest 2001, 120:369–376.</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77. </a:t>
            </a:r>
            <a:r>
              <a:rPr lang="en-US" sz="1200" kern="1200" dirty="0" err="1">
                <a:solidFill>
                  <a:schemeClr val="tx1"/>
                </a:solidFill>
                <a:effectLst/>
                <a:latin typeface="+mn-lt"/>
                <a:ea typeface="+mn-ea"/>
                <a:cs typeface="+mn-cs"/>
              </a:rPr>
              <a:t>Chaouat</a:t>
            </a:r>
            <a:r>
              <a:rPr lang="en-US" sz="1200" kern="1200" dirty="0">
                <a:solidFill>
                  <a:schemeClr val="tx1"/>
                </a:solidFill>
                <a:effectLst/>
                <a:latin typeface="+mn-lt"/>
                <a:ea typeface="+mn-ea"/>
                <a:cs typeface="+mn-cs"/>
              </a:rPr>
              <a:t> A, </a:t>
            </a:r>
            <a:r>
              <a:rPr lang="en-US" sz="1200" kern="1200" dirty="0" err="1">
                <a:solidFill>
                  <a:schemeClr val="tx1"/>
                </a:solidFill>
                <a:effectLst/>
                <a:latin typeface="+mn-lt"/>
                <a:ea typeface="+mn-ea"/>
                <a:cs typeface="+mn-cs"/>
              </a:rPr>
              <a:t>Naeije</a:t>
            </a:r>
            <a:r>
              <a:rPr lang="en-US" sz="1200" kern="1200" dirty="0">
                <a:solidFill>
                  <a:schemeClr val="tx1"/>
                </a:solidFill>
                <a:effectLst/>
                <a:latin typeface="+mn-lt"/>
                <a:ea typeface="+mn-ea"/>
                <a:cs typeface="+mn-cs"/>
              </a:rPr>
              <a:t> R, </a:t>
            </a:r>
            <a:r>
              <a:rPr lang="en-US" sz="1200" kern="1200" dirty="0" err="1">
                <a:solidFill>
                  <a:schemeClr val="tx1"/>
                </a:solidFill>
                <a:effectLst/>
                <a:latin typeface="+mn-lt"/>
                <a:ea typeface="+mn-ea"/>
                <a:cs typeface="+mn-cs"/>
              </a:rPr>
              <a:t>Weitzenblum</a:t>
            </a:r>
            <a:r>
              <a:rPr lang="en-US" sz="1200" kern="1200" dirty="0">
                <a:solidFill>
                  <a:schemeClr val="tx1"/>
                </a:solidFill>
                <a:effectLst/>
                <a:latin typeface="+mn-lt"/>
                <a:ea typeface="+mn-ea"/>
                <a:cs typeface="+mn-cs"/>
              </a:rPr>
              <a:t> E: Pulmonary hypertension in COPD.</a:t>
            </a:r>
          </a:p>
          <a:p>
            <a:r>
              <a:rPr lang="en-US" sz="1200" kern="1200" dirty="0">
                <a:solidFill>
                  <a:schemeClr val="tx1"/>
                </a:solidFill>
                <a:effectLst/>
                <a:latin typeface="+mn-lt"/>
                <a:ea typeface="+mn-ea"/>
                <a:cs typeface="+mn-cs"/>
              </a:rPr>
              <a:t>Eur Respir J 2008, 32(5):1371–1385.</a:t>
            </a:r>
          </a:p>
          <a:p>
            <a:endParaRPr lang="en-US" dirty="0"/>
          </a:p>
          <a:p>
            <a:r>
              <a:rPr lang="en-US" sz="1200" kern="1200" dirty="0">
                <a:solidFill>
                  <a:schemeClr val="tx1"/>
                </a:solidFill>
                <a:effectLst/>
                <a:latin typeface="+mn-lt"/>
                <a:ea typeface="+mn-ea"/>
                <a:cs typeface="+mn-cs"/>
              </a:rPr>
              <a:t>79. Sharma B, </a:t>
            </a:r>
            <a:r>
              <a:rPr lang="en-US" sz="1200" kern="1200" dirty="0" err="1">
                <a:solidFill>
                  <a:schemeClr val="tx1"/>
                </a:solidFill>
                <a:effectLst/>
                <a:latin typeface="+mn-lt"/>
                <a:ea typeface="+mn-ea"/>
                <a:cs typeface="+mn-cs"/>
              </a:rPr>
              <a:t>Neilan</a:t>
            </a:r>
            <a:r>
              <a:rPr lang="en-US" sz="1200" kern="1200" dirty="0">
                <a:solidFill>
                  <a:schemeClr val="tx1"/>
                </a:solidFill>
                <a:effectLst/>
                <a:latin typeface="+mn-lt"/>
                <a:ea typeface="+mn-ea"/>
                <a:cs typeface="+mn-cs"/>
              </a:rPr>
              <a:t> TG, </a:t>
            </a:r>
            <a:r>
              <a:rPr lang="en-US" sz="1200" kern="1200" dirty="0" err="1">
                <a:solidFill>
                  <a:schemeClr val="tx1"/>
                </a:solidFill>
                <a:effectLst/>
                <a:latin typeface="+mn-lt"/>
                <a:ea typeface="+mn-ea"/>
                <a:cs typeface="+mn-cs"/>
              </a:rPr>
              <a:t>Kwong</a:t>
            </a:r>
            <a:r>
              <a:rPr lang="en-US" sz="1200" kern="1200" dirty="0">
                <a:solidFill>
                  <a:schemeClr val="tx1"/>
                </a:solidFill>
                <a:effectLst/>
                <a:latin typeface="+mn-lt"/>
                <a:ea typeface="+mn-ea"/>
                <a:cs typeface="+mn-cs"/>
              </a:rPr>
              <a:t> RY, </a:t>
            </a:r>
            <a:r>
              <a:rPr lang="en-US" sz="1200" kern="1200" dirty="0" err="1">
                <a:solidFill>
                  <a:schemeClr val="tx1"/>
                </a:solidFill>
                <a:effectLst/>
                <a:latin typeface="+mn-lt"/>
                <a:ea typeface="+mn-ea"/>
                <a:cs typeface="+mn-cs"/>
              </a:rPr>
              <a:t>Mandry</a:t>
            </a:r>
            <a:r>
              <a:rPr lang="en-US" sz="1200" kern="1200" dirty="0">
                <a:solidFill>
                  <a:schemeClr val="tx1"/>
                </a:solidFill>
                <a:effectLst/>
                <a:latin typeface="+mn-lt"/>
                <a:ea typeface="+mn-ea"/>
                <a:cs typeface="+mn-cs"/>
              </a:rPr>
              <a:t> D, Owens RL, </a:t>
            </a:r>
            <a:r>
              <a:rPr lang="en-US" sz="1200" kern="1200" dirty="0" err="1">
                <a:solidFill>
                  <a:schemeClr val="tx1"/>
                </a:solidFill>
                <a:effectLst/>
                <a:latin typeface="+mn-lt"/>
                <a:ea typeface="+mn-ea"/>
                <a:cs typeface="+mn-cs"/>
              </a:rPr>
              <a:t>McSharry</a:t>
            </a:r>
            <a:r>
              <a:rPr lang="en-US" sz="1200" kern="1200" dirty="0">
                <a:solidFill>
                  <a:schemeClr val="tx1"/>
                </a:solidFill>
                <a:effectLst/>
                <a:latin typeface="+mn-lt"/>
                <a:ea typeface="+mn-ea"/>
                <a:cs typeface="+mn-cs"/>
              </a:rPr>
              <a:t> D, Bakker JP,</a:t>
            </a:r>
          </a:p>
          <a:p>
            <a:r>
              <a:rPr lang="en-US" sz="1200" kern="1200" dirty="0">
                <a:solidFill>
                  <a:schemeClr val="tx1"/>
                </a:solidFill>
                <a:effectLst/>
                <a:latin typeface="+mn-lt"/>
                <a:ea typeface="+mn-ea"/>
                <a:cs typeface="+mn-cs"/>
              </a:rPr>
              <a:t>Malhotra A: Evaluation of right ventricular remodeling using cardiac</a:t>
            </a:r>
          </a:p>
          <a:p>
            <a:r>
              <a:rPr lang="en-US" sz="1200" kern="1200" dirty="0">
                <a:solidFill>
                  <a:schemeClr val="tx1"/>
                </a:solidFill>
                <a:effectLst/>
                <a:latin typeface="+mn-lt"/>
                <a:ea typeface="+mn-ea"/>
                <a:cs typeface="+mn-cs"/>
              </a:rPr>
              <a:t>magnetic resonance imaging in co-existent chronic obstructive pulmonary</a:t>
            </a:r>
          </a:p>
          <a:p>
            <a:r>
              <a:rPr lang="en-US" sz="1200" kern="1200" dirty="0">
                <a:solidFill>
                  <a:schemeClr val="tx1"/>
                </a:solidFill>
                <a:effectLst/>
                <a:latin typeface="+mn-lt"/>
                <a:ea typeface="+mn-ea"/>
                <a:cs typeface="+mn-cs"/>
              </a:rPr>
              <a:t>disease and obstructive sleep apnea. COPD 2013, 10(1):4–10.</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34039EE-F296-5C4C-B7C3-08856869CF80}" type="slidenum">
              <a:rPr lang="en-US" smtClean="0"/>
              <a:t>26</a:t>
            </a:fld>
            <a:endParaRPr lang="en-US"/>
          </a:p>
        </p:txBody>
      </p:sp>
    </p:spTree>
    <p:extLst>
      <p:ext uri="{BB962C8B-B14F-4D97-AF65-F5344CB8AC3E}">
        <p14:creationId xmlns:p14="http://schemas.microsoft.com/office/powerpoint/2010/main" val="42629421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51. </a:t>
            </a:r>
            <a:r>
              <a:rPr lang="en-US" sz="1200" kern="1200" dirty="0" err="1">
                <a:solidFill>
                  <a:schemeClr val="tx1"/>
                </a:solidFill>
                <a:effectLst/>
                <a:latin typeface="+mn-lt"/>
                <a:ea typeface="+mn-ea"/>
                <a:cs typeface="+mn-cs"/>
              </a:rPr>
              <a:t>Verbraecken</a:t>
            </a:r>
            <a:r>
              <a:rPr lang="en-US" sz="1200" kern="1200" dirty="0">
                <a:solidFill>
                  <a:schemeClr val="tx1"/>
                </a:solidFill>
                <a:effectLst/>
                <a:latin typeface="+mn-lt"/>
                <a:ea typeface="+mn-ea"/>
                <a:cs typeface="+mn-cs"/>
              </a:rPr>
              <a:t> J, De Backer W, </a:t>
            </a:r>
            <a:r>
              <a:rPr lang="en-US" sz="1200" kern="1200" dirty="0" err="1">
                <a:solidFill>
                  <a:schemeClr val="tx1"/>
                </a:solidFill>
                <a:effectLst/>
                <a:latin typeface="+mn-lt"/>
                <a:ea typeface="+mn-ea"/>
                <a:cs typeface="+mn-cs"/>
              </a:rPr>
              <a:t>Willemen</a:t>
            </a:r>
            <a:r>
              <a:rPr lang="en-US" sz="1200" kern="1200" dirty="0">
                <a:solidFill>
                  <a:schemeClr val="tx1"/>
                </a:solidFill>
                <a:effectLst/>
                <a:latin typeface="+mn-lt"/>
                <a:ea typeface="+mn-ea"/>
                <a:cs typeface="+mn-cs"/>
              </a:rPr>
              <a:t> M, De Cock W, </a:t>
            </a:r>
            <a:r>
              <a:rPr lang="en-US" sz="1200" kern="1200" dirty="0" err="1">
                <a:solidFill>
                  <a:schemeClr val="tx1"/>
                </a:solidFill>
                <a:effectLst/>
                <a:latin typeface="+mn-lt"/>
                <a:ea typeface="+mn-ea"/>
                <a:cs typeface="+mn-cs"/>
              </a:rPr>
              <a:t>Wittesaele</a:t>
            </a:r>
            <a:r>
              <a:rPr lang="en-US" sz="1200" kern="1200" dirty="0">
                <a:solidFill>
                  <a:schemeClr val="tx1"/>
                </a:solidFill>
                <a:effectLst/>
                <a:latin typeface="+mn-lt"/>
                <a:ea typeface="+mn-ea"/>
                <a:cs typeface="+mn-cs"/>
              </a:rPr>
              <a:t> W,</a:t>
            </a:r>
          </a:p>
          <a:p>
            <a:r>
              <a:rPr lang="en-US" sz="1200" kern="1200" dirty="0">
                <a:solidFill>
                  <a:schemeClr val="tx1"/>
                </a:solidFill>
                <a:effectLst/>
                <a:latin typeface="+mn-lt"/>
                <a:ea typeface="+mn-ea"/>
                <a:cs typeface="+mn-cs"/>
              </a:rPr>
              <a:t>Van de </a:t>
            </a:r>
            <a:r>
              <a:rPr lang="en-US" sz="1200" kern="1200" dirty="0" err="1">
                <a:solidFill>
                  <a:schemeClr val="tx1"/>
                </a:solidFill>
                <a:effectLst/>
                <a:latin typeface="+mn-lt"/>
                <a:ea typeface="+mn-ea"/>
                <a:cs typeface="+mn-cs"/>
              </a:rPr>
              <a:t>Heyning</a:t>
            </a:r>
            <a:r>
              <a:rPr lang="en-US" sz="1200" kern="1200" dirty="0">
                <a:solidFill>
                  <a:schemeClr val="tx1"/>
                </a:solidFill>
                <a:effectLst/>
                <a:latin typeface="+mn-lt"/>
                <a:ea typeface="+mn-ea"/>
                <a:cs typeface="+mn-cs"/>
              </a:rPr>
              <a:t> P: Chronic CO2 drive in patients with obstructive sleep</a:t>
            </a:r>
          </a:p>
          <a:p>
            <a:r>
              <a:rPr lang="en-US" sz="1200" kern="1200" dirty="0">
                <a:solidFill>
                  <a:schemeClr val="tx1"/>
                </a:solidFill>
                <a:effectLst/>
                <a:latin typeface="+mn-lt"/>
                <a:ea typeface="+mn-ea"/>
                <a:cs typeface="+mn-cs"/>
              </a:rPr>
              <a:t>apnea and effect of CPAP. Respir </a:t>
            </a:r>
            <a:r>
              <a:rPr lang="en-US" sz="1200" kern="1200" dirty="0" err="1">
                <a:solidFill>
                  <a:schemeClr val="tx1"/>
                </a:solidFill>
                <a:effectLst/>
                <a:latin typeface="+mn-lt"/>
                <a:ea typeface="+mn-ea"/>
                <a:cs typeface="+mn-cs"/>
              </a:rPr>
              <a:t>Physiol</a:t>
            </a:r>
            <a:r>
              <a:rPr lang="en-US" sz="1200" kern="1200" dirty="0">
                <a:solidFill>
                  <a:schemeClr val="tx1"/>
                </a:solidFill>
                <a:effectLst/>
                <a:latin typeface="+mn-lt"/>
                <a:ea typeface="+mn-ea"/>
                <a:cs typeface="+mn-cs"/>
              </a:rPr>
              <a:t> 1995, 101:279–287.</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56. Kwon JS, Wolf LF, Lu B, </a:t>
            </a:r>
            <a:r>
              <a:rPr lang="en-US" sz="1200" kern="1200" dirty="0" err="1">
                <a:solidFill>
                  <a:schemeClr val="tx1"/>
                </a:solidFill>
                <a:effectLst/>
                <a:latin typeface="+mn-lt"/>
                <a:ea typeface="+mn-ea"/>
                <a:cs typeface="+mn-cs"/>
              </a:rPr>
              <a:t>Kalhan</a:t>
            </a:r>
            <a:r>
              <a:rPr lang="en-US" sz="1200" kern="1200" dirty="0">
                <a:solidFill>
                  <a:schemeClr val="tx1"/>
                </a:solidFill>
                <a:effectLst/>
                <a:latin typeface="+mn-lt"/>
                <a:ea typeface="+mn-ea"/>
                <a:cs typeface="+mn-cs"/>
              </a:rPr>
              <a:t> R: Hyperinflation is associated with lower</a:t>
            </a:r>
          </a:p>
          <a:p>
            <a:r>
              <a:rPr lang="en-US" sz="1200" kern="1200" dirty="0">
                <a:solidFill>
                  <a:schemeClr val="tx1"/>
                </a:solidFill>
                <a:effectLst/>
                <a:latin typeface="+mn-lt"/>
                <a:ea typeface="+mn-ea"/>
                <a:cs typeface="+mn-cs"/>
              </a:rPr>
              <a:t>sleep efficiency in COPD with co-existent obstructive sleep apnea.</a:t>
            </a:r>
          </a:p>
          <a:p>
            <a:r>
              <a:rPr lang="en-US" sz="1200" kern="1200" dirty="0">
                <a:solidFill>
                  <a:schemeClr val="tx1"/>
                </a:solidFill>
                <a:effectLst/>
                <a:latin typeface="+mn-lt"/>
                <a:ea typeface="+mn-ea"/>
                <a:cs typeface="+mn-cs"/>
              </a:rPr>
              <a:t>J Chron </a:t>
            </a:r>
            <a:r>
              <a:rPr lang="en-US" sz="1200" kern="1200" dirty="0" err="1">
                <a:solidFill>
                  <a:schemeClr val="tx1"/>
                </a:solidFill>
                <a:effectLst/>
                <a:latin typeface="+mn-lt"/>
                <a:ea typeface="+mn-ea"/>
                <a:cs typeface="+mn-cs"/>
              </a:rPr>
              <a:t>Obstr</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Pulm</a:t>
            </a:r>
            <a:r>
              <a:rPr lang="en-US" sz="1200" kern="1200" dirty="0">
                <a:solidFill>
                  <a:schemeClr val="tx1"/>
                </a:solidFill>
                <a:effectLst/>
                <a:latin typeface="+mn-lt"/>
                <a:ea typeface="+mn-ea"/>
                <a:cs typeface="+mn-cs"/>
              </a:rPr>
              <a:t> Dis 2009, 6:441–445.</a:t>
            </a:r>
          </a:p>
          <a:p>
            <a:r>
              <a:rPr lang="en-US" sz="1200" kern="1200" dirty="0">
                <a:solidFill>
                  <a:schemeClr val="tx1"/>
                </a:solidFill>
                <a:effectLst/>
                <a:latin typeface="+mn-lt"/>
                <a:ea typeface="+mn-ea"/>
                <a:cs typeface="+mn-cs"/>
              </a:rPr>
              <a:t>57. Tsai SC, Lee-</a:t>
            </a:r>
            <a:r>
              <a:rPr lang="en-US" sz="1200" kern="1200" dirty="0" err="1">
                <a:solidFill>
                  <a:schemeClr val="tx1"/>
                </a:solidFill>
                <a:effectLst/>
                <a:latin typeface="+mn-lt"/>
                <a:ea typeface="+mn-ea"/>
                <a:cs typeface="+mn-cs"/>
              </a:rPr>
              <a:t>Chiong</a:t>
            </a:r>
            <a:r>
              <a:rPr lang="en-US" sz="1200" kern="1200" dirty="0">
                <a:solidFill>
                  <a:schemeClr val="tx1"/>
                </a:solidFill>
                <a:effectLst/>
                <a:latin typeface="+mn-lt"/>
                <a:ea typeface="+mn-ea"/>
                <a:cs typeface="+mn-cs"/>
              </a:rPr>
              <a:t> T: Lung hyperinflation and sleep quality in the overlap</a:t>
            </a:r>
          </a:p>
          <a:p>
            <a:r>
              <a:rPr lang="en-US" sz="1200" kern="1200" dirty="0">
                <a:solidFill>
                  <a:schemeClr val="tx1"/>
                </a:solidFill>
                <a:effectLst/>
                <a:latin typeface="+mn-lt"/>
                <a:ea typeface="+mn-ea"/>
                <a:cs typeface="+mn-cs"/>
              </a:rPr>
              <a:t>syndrome. J Chron </a:t>
            </a:r>
            <a:r>
              <a:rPr lang="en-US" sz="1200" kern="1200" dirty="0" err="1">
                <a:solidFill>
                  <a:schemeClr val="tx1"/>
                </a:solidFill>
                <a:effectLst/>
                <a:latin typeface="+mn-lt"/>
                <a:ea typeface="+mn-ea"/>
                <a:cs typeface="+mn-cs"/>
              </a:rPr>
              <a:t>Obstr</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Pulm</a:t>
            </a:r>
            <a:r>
              <a:rPr lang="en-US" sz="1200" kern="1200" dirty="0">
                <a:solidFill>
                  <a:schemeClr val="tx1"/>
                </a:solidFill>
                <a:effectLst/>
                <a:latin typeface="+mn-lt"/>
                <a:ea typeface="+mn-ea"/>
                <a:cs typeface="+mn-cs"/>
              </a:rPr>
              <a:t> Dis 2009, 6:419–420.</a:t>
            </a:r>
          </a:p>
          <a:p>
            <a:r>
              <a:rPr lang="en-US" sz="1200" kern="1200" dirty="0">
                <a:solidFill>
                  <a:schemeClr val="tx1"/>
                </a:solidFill>
                <a:effectLst/>
                <a:latin typeface="+mn-lt"/>
                <a:ea typeface="+mn-ea"/>
                <a:cs typeface="+mn-cs"/>
              </a:rPr>
              <a:t>64. Douglas NJ, White DP, Pickett CK, Weil JV, </a:t>
            </a:r>
            <a:r>
              <a:rPr lang="en-US" sz="1200" kern="1200" dirty="0" err="1">
                <a:solidFill>
                  <a:schemeClr val="tx1"/>
                </a:solidFill>
                <a:effectLst/>
                <a:latin typeface="+mn-lt"/>
                <a:ea typeface="+mn-ea"/>
                <a:cs typeface="+mn-cs"/>
              </a:rPr>
              <a:t>Zwillich</a:t>
            </a:r>
            <a:r>
              <a:rPr lang="en-US" sz="1200" kern="1200" dirty="0">
                <a:solidFill>
                  <a:schemeClr val="tx1"/>
                </a:solidFill>
                <a:effectLst/>
                <a:latin typeface="+mn-lt"/>
                <a:ea typeface="+mn-ea"/>
                <a:cs typeface="+mn-cs"/>
              </a:rPr>
              <a:t> CW: Respiration during</a:t>
            </a:r>
          </a:p>
          <a:p>
            <a:r>
              <a:rPr lang="en-US" sz="1200" kern="1200" dirty="0">
                <a:solidFill>
                  <a:schemeClr val="tx1"/>
                </a:solidFill>
                <a:effectLst/>
                <a:latin typeface="+mn-lt"/>
                <a:ea typeface="+mn-ea"/>
                <a:cs typeface="+mn-cs"/>
              </a:rPr>
              <a:t>sleep in normal man. Thorax 1982, 37:840–844.</a:t>
            </a:r>
          </a:p>
          <a:p>
            <a:r>
              <a:rPr lang="en-US" sz="1200" kern="1200" dirty="0">
                <a:solidFill>
                  <a:schemeClr val="tx1"/>
                </a:solidFill>
                <a:effectLst/>
                <a:latin typeface="+mn-lt"/>
                <a:ea typeface="+mn-ea"/>
                <a:cs typeface="+mn-cs"/>
              </a:rPr>
              <a:t>65. Douglas J, White DP, Weil JV, Pickett CK, </a:t>
            </a:r>
            <a:r>
              <a:rPr lang="en-US" sz="1200" kern="1200" dirty="0" err="1">
                <a:solidFill>
                  <a:schemeClr val="tx1"/>
                </a:solidFill>
                <a:effectLst/>
                <a:latin typeface="+mn-lt"/>
                <a:ea typeface="+mn-ea"/>
                <a:cs typeface="+mn-cs"/>
              </a:rPr>
              <a:t>Zwillich</a:t>
            </a:r>
            <a:r>
              <a:rPr lang="en-US" sz="1200" kern="1200" dirty="0">
                <a:solidFill>
                  <a:schemeClr val="tx1"/>
                </a:solidFill>
                <a:effectLst/>
                <a:latin typeface="+mn-lt"/>
                <a:ea typeface="+mn-ea"/>
                <a:cs typeface="+mn-cs"/>
              </a:rPr>
              <a:t> CW: Hypercapnic ventilatory</a:t>
            </a:r>
          </a:p>
          <a:p>
            <a:r>
              <a:rPr lang="en-US" sz="1200" kern="1200" dirty="0">
                <a:solidFill>
                  <a:schemeClr val="tx1"/>
                </a:solidFill>
                <a:effectLst/>
                <a:latin typeface="+mn-lt"/>
                <a:ea typeface="+mn-ea"/>
                <a:cs typeface="+mn-cs"/>
              </a:rPr>
              <a:t>response in sleeping adults. Am Rev Respir Dis 1982, 126:758–762.</a:t>
            </a:r>
          </a:p>
          <a:p>
            <a:r>
              <a:rPr lang="en-US" sz="1200" kern="1200" dirty="0">
                <a:solidFill>
                  <a:schemeClr val="tx1"/>
                </a:solidFill>
                <a:effectLst/>
                <a:latin typeface="+mn-lt"/>
                <a:ea typeface="+mn-ea"/>
                <a:cs typeface="+mn-cs"/>
              </a:rPr>
              <a:t>66. Berger KI, </a:t>
            </a:r>
            <a:r>
              <a:rPr lang="en-US" sz="1200" kern="1200" dirty="0" err="1">
                <a:solidFill>
                  <a:schemeClr val="tx1"/>
                </a:solidFill>
                <a:effectLst/>
                <a:latin typeface="+mn-lt"/>
                <a:ea typeface="+mn-ea"/>
                <a:cs typeface="+mn-cs"/>
              </a:rPr>
              <a:t>Ayappa</a:t>
            </a:r>
            <a:r>
              <a:rPr lang="en-US" sz="1200" kern="1200" dirty="0">
                <a:solidFill>
                  <a:schemeClr val="tx1"/>
                </a:solidFill>
                <a:effectLst/>
                <a:latin typeface="+mn-lt"/>
                <a:ea typeface="+mn-ea"/>
                <a:cs typeface="+mn-cs"/>
              </a:rPr>
              <a:t> I, Sorkin IB, Norman RG, Rapoport DM, Goldring RM: CO</a:t>
            </a:r>
          </a:p>
          <a:p>
            <a:r>
              <a:rPr lang="en-US" sz="1200" kern="1200" dirty="0">
                <a:solidFill>
                  <a:schemeClr val="tx1"/>
                </a:solidFill>
                <a:effectLst/>
                <a:latin typeface="+mn-lt"/>
                <a:ea typeface="+mn-ea"/>
                <a:cs typeface="+mn-cs"/>
              </a:rPr>
              <a:t>(2) homeostasis during periodic breathing in obstructive sleep apnea.</a:t>
            </a:r>
          </a:p>
          <a:p>
            <a:r>
              <a:rPr lang="en-US" sz="1200" kern="1200" dirty="0">
                <a:solidFill>
                  <a:schemeClr val="tx1"/>
                </a:solidFill>
                <a:effectLst/>
                <a:latin typeface="+mn-lt"/>
                <a:ea typeface="+mn-ea"/>
                <a:cs typeface="+mn-cs"/>
              </a:rPr>
              <a:t>J Appl </a:t>
            </a:r>
            <a:r>
              <a:rPr lang="en-US" sz="1200" kern="1200" dirty="0" err="1">
                <a:solidFill>
                  <a:schemeClr val="tx1"/>
                </a:solidFill>
                <a:effectLst/>
                <a:latin typeface="+mn-lt"/>
                <a:ea typeface="+mn-ea"/>
                <a:cs typeface="+mn-cs"/>
              </a:rPr>
              <a:t>Physiol</a:t>
            </a:r>
            <a:r>
              <a:rPr lang="en-US" sz="1200" kern="1200" dirty="0">
                <a:solidFill>
                  <a:schemeClr val="tx1"/>
                </a:solidFill>
                <a:effectLst/>
                <a:latin typeface="+mn-lt"/>
                <a:ea typeface="+mn-ea"/>
                <a:cs typeface="+mn-cs"/>
              </a:rPr>
              <a:t> 2000, 88(1):257–264.</a:t>
            </a:r>
          </a:p>
          <a:p>
            <a:r>
              <a:rPr lang="en-US" sz="1200" kern="1200" dirty="0">
                <a:solidFill>
                  <a:schemeClr val="tx1"/>
                </a:solidFill>
                <a:effectLst/>
                <a:latin typeface="+mn-lt"/>
                <a:ea typeface="+mn-ea"/>
                <a:cs typeface="+mn-cs"/>
              </a:rPr>
              <a:t>67. Berger KI, Norman RG, </a:t>
            </a:r>
            <a:r>
              <a:rPr lang="en-US" sz="1200" kern="1200" dirty="0" err="1">
                <a:solidFill>
                  <a:schemeClr val="tx1"/>
                </a:solidFill>
                <a:effectLst/>
                <a:latin typeface="+mn-lt"/>
                <a:ea typeface="+mn-ea"/>
                <a:cs typeface="+mn-cs"/>
              </a:rPr>
              <a:t>Ayappa</a:t>
            </a:r>
            <a:r>
              <a:rPr lang="en-US" sz="1200" kern="1200" dirty="0">
                <a:solidFill>
                  <a:schemeClr val="tx1"/>
                </a:solidFill>
                <a:effectLst/>
                <a:latin typeface="+mn-lt"/>
                <a:ea typeface="+mn-ea"/>
                <a:cs typeface="+mn-cs"/>
              </a:rPr>
              <a:t> I, Oppenheimer BW, Rapoport DM, Goldring</a:t>
            </a:r>
          </a:p>
          <a:p>
            <a:r>
              <a:rPr lang="en-US" sz="1200" kern="1200" dirty="0">
                <a:solidFill>
                  <a:schemeClr val="tx1"/>
                </a:solidFill>
                <a:effectLst/>
                <a:latin typeface="+mn-lt"/>
                <a:ea typeface="+mn-ea"/>
                <a:cs typeface="+mn-cs"/>
              </a:rPr>
              <a:t>RM: Potential mechanism for transition between acute hypercapnia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72. </a:t>
            </a:r>
            <a:r>
              <a:rPr lang="en-US" sz="1200" kern="1200" dirty="0" err="1">
                <a:solidFill>
                  <a:schemeClr val="tx1"/>
                </a:solidFill>
                <a:effectLst/>
                <a:latin typeface="+mn-lt"/>
                <a:ea typeface="+mn-ea"/>
                <a:cs typeface="+mn-cs"/>
              </a:rPr>
              <a:t>Garay</a:t>
            </a:r>
            <a:r>
              <a:rPr lang="en-US" sz="1200" kern="1200" dirty="0">
                <a:solidFill>
                  <a:schemeClr val="tx1"/>
                </a:solidFill>
                <a:effectLst/>
                <a:latin typeface="+mn-lt"/>
                <a:ea typeface="+mn-ea"/>
                <a:cs typeface="+mn-cs"/>
              </a:rPr>
              <a:t> SM, Rapoport D, Sorkin B, Epstein H, Feinberg I, Goldring RM:</a:t>
            </a:r>
          </a:p>
          <a:p>
            <a:r>
              <a:rPr lang="en-US" sz="1200" kern="1200" dirty="0">
                <a:solidFill>
                  <a:schemeClr val="tx1"/>
                </a:solidFill>
                <a:effectLst/>
                <a:latin typeface="+mn-lt"/>
                <a:ea typeface="+mn-ea"/>
                <a:cs typeface="+mn-cs"/>
              </a:rPr>
              <a:t>Regulation of ventilation in the obstructive sleep apnea syndrome.</a:t>
            </a:r>
          </a:p>
          <a:p>
            <a:r>
              <a:rPr lang="en-US" sz="1200" kern="1200" dirty="0">
                <a:solidFill>
                  <a:schemeClr val="tx1"/>
                </a:solidFill>
                <a:effectLst/>
                <a:latin typeface="+mn-lt"/>
                <a:ea typeface="+mn-ea"/>
                <a:cs typeface="+mn-cs"/>
              </a:rPr>
              <a:t>Am Rev Respir Dis 1981, 124:451–457.</a:t>
            </a:r>
          </a:p>
          <a:p>
            <a:r>
              <a:rPr lang="en-US" sz="1200" kern="1200" dirty="0">
                <a:solidFill>
                  <a:schemeClr val="tx1"/>
                </a:solidFill>
                <a:effectLst/>
                <a:latin typeface="+mn-lt"/>
                <a:ea typeface="+mn-ea"/>
                <a:cs typeface="+mn-cs"/>
              </a:rPr>
              <a:t>73. </a:t>
            </a:r>
            <a:r>
              <a:rPr lang="en-US" sz="1200" kern="1200" dirty="0" err="1">
                <a:solidFill>
                  <a:schemeClr val="tx1"/>
                </a:solidFill>
                <a:effectLst/>
                <a:latin typeface="+mn-lt"/>
                <a:ea typeface="+mn-ea"/>
                <a:cs typeface="+mn-cs"/>
              </a:rPr>
              <a:t>Lopata</a:t>
            </a:r>
            <a:r>
              <a:rPr lang="en-US" sz="1200" kern="1200" dirty="0">
                <a:solidFill>
                  <a:schemeClr val="tx1"/>
                </a:solidFill>
                <a:effectLst/>
                <a:latin typeface="+mn-lt"/>
                <a:ea typeface="+mn-ea"/>
                <a:cs typeface="+mn-cs"/>
              </a:rPr>
              <a:t> M, </a:t>
            </a:r>
            <a:r>
              <a:rPr lang="en-US" sz="1200" kern="1200" dirty="0" err="1">
                <a:solidFill>
                  <a:schemeClr val="tx1"/>
                </a:solidFill>
                <a:effectLst/>
                <a:latin typeface="+mn-lt"/>
                <a:ea typeface="+mn-ea"/>
                <a:cs typeface="+mn-cs"/>
              </a:rPr>
              <a:t>Onal</a:t>
            </a:r>
            <a:r>
              <a:rPr lang="en-US" sz="1200" kern="1200" dirty="0">
                <a:solidFill>
                  <a:schemeClr val="tx1"/>
                </a:solidFill>
                <a:effectLst/>
                <a:latin typeface="+mn-lt"/>
                <a:ea typeface="+mn-ea"/>
                <a:cs typeface="+mn-cs"/>
              </a:rPr>
              <a:t> E: Mass loading, sleep apnea, and the pathogenesis of</a:t>
            </a:r>
          </a:p>
          <a:p>
            <a:r>
              <a:rPr lang="en-US" sz="1200" kern="1200" dirty="0">
                <a:solidFill>
                  <a:schemeClr val="tx1"/>
                </a:solidFill>
                <a:effectLst/>
                <a:latin typeface="+mn-lt"/>
                <a:ea typeface="+mn-ea"/>
                <a:cs typeface="+mn-cs"/>
              </a:rPr>
              <a:t>obesity hypoventilation. Am Rev Respir Dis 1982, 126:640–645.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75. Mountain R, </a:t>
            </a:r>
            <a:r>
              <a:rPr lang="en-US" sz="1200" kern="1200" dirty="0" err="1">
                <a:solidFill>
                  <a:schemeClr val="tx1"/>
                </a:solidFill>
                <a:effectLst/>
                <a:latin typeface="+mn-lt"/>
                <a:ea typeface="+mn-ea"/>
                <a:cs typeface="+mn-cs"/>
              </a:rPr>
              <a:t>Zwillich</a:t>
            </a:r>
            <a:r>
              <a:rPr lang="en-US" sz="1200" kern="1200" dirty="0">
                <a:solidFill>
                  <a:schemeClr val="tx1"/>
                </a:solidFill>
                <a:effectLst/>
                <a:latin typeface="+mn-lt"/>
                <a:ea typeface="+mn-ea"/>
                <a:cs typeface="+mn-cs"/>
              </a:rPr>
              <a:t> CW, Weil JV: Hypoventilation in obstructive lung</a:t>
            </a:r>
          </a:p>
          <a:p>
            <a:r>
              <a:rPr lang="en-US" sz="1200" kern="1200" dirty="0">
                <a:solidFill>
                  <a:schemeClr val="tx1"/>
                </a:solidFill>
                <a:effectLst/>
                <a:latin typeface="+mn-lt"/>
                <a:ea typeface="+mn-ea"/>
                <a:cs typeface="+mn-cs"/>
              </a:rPr>
              <a:t>disease. The role of familial factors. N </a:t>
            </a:r>
            <a:r>
              <a:rPr lang="en-US" sz="1200" kern="1200" dirty="0" err="1">
                <a:solidFill>
                  <a:schemeClr val="tx1"/>
                </a:solidFill>
                <a:effectLst/>
                <a:latin typeface="+mn-lt"/>
                <a:ea typeface="+mn-ea"/>
                <a:cs typeface="+mn-cs"/>
              </a:rPr>
              <a:t>Engl</a:t>
            </a:r>
            <a:r>
              <a:rPr lang="en-US" sz="1200" kern="1200" dirty="0">
                <a:solidFill>
                  <a:schemeClr val="tx1"/>
                </a:solidFill>
                <a:effectLst/>
                <a:latin typeface="+mn-lt"/>
                <a:ea typeface="+mn-ea"/>
                <a:cs typeface="+mn-cs"/>
              </a:rPr>
              <a:t> J Med 1978, 298:521–525</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B34039EE-F296-5C4C-B7C3-08856869CF80}" type="slidenum">
              <a:rPr lang="en-US" smtClean="0"/>
              <a:t>27</a:t>
            </a:fld>
            <a:endParaRPr lang="en-US"/>
          </a:p>
        </p:txBody>
      </p:sp>
    </p:spTree>
    <p:extLst>
      <p:ext uri="{BB962C8B-B14F-4D97-AF65-F5344CB8AC3E}">
        <p14:creationId xmlns:p14="http://schemas.microsoft.com/office/powerpoint/2010/main" val="35972254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sz="1200" b="1" i="0" kern="1200" dirty="0">
                <a:solidFill>
                  <a:schemeClr val="tx1"/>
                </a:solidFill>
                <a:effectLst/>
                <a:latin typeface="+mn-lt"/>
                <a:ea typeface="+mn-ea"/>
                <a:cs typeface="+mn-cs"/>
              </a:rPr>
              <a:t>McNicholas WT, Hansson D, </a:t>
            </a:r>
            <a:r>
              <a:rPr lang="en-US" sz="1200" b="1" i="0" kern="1200" dirty="0" err="1">
                <a:solidFill>
                  <a:schemeClr val="tx1"/>
                </a:solidFill>
                <a:effectLst/>
                <a:latin typeface="+mn-lt"/>
                <a:ea typeface="+mn-ea"/>
                <a:cs typeface="+mn-cs"/>
              </a:rPr>
              <a:t>Schiza</a:t>
            </a:r>
            <a:r>
              <a:rPr lang="en-US" sz="1200" b="1" i="0" kern="1200" dirty="0">
                <a:solidFill>
                  <a:schemeClr val="tx1"/>
                </a:solidFill>
                <a:effectLst/>
                <a:latin typeface="+mn-lt"/>
                <a:ea typeface="+mn-ea"/>
                <a:cs typeface="+mn-cs"/>
              </a:rPr>
              <a:t> S, Grote L. Sleep in chronic respiratory disease: COPD and hypoventilation disorders. </a:t>
            </a:r>
            <a:r>
              <a:rPr lang="en-US" sz="1200" b="1" i="1" kern="1200" dirty="0">
                <a:solidFill>
                  <a:schemeClr val="tx1"/>
                </a:solidFill>
                <a:effectLst/>
                <a:latin typeface="+mn-lt"/>
                <a:ea typeface="+mn-ea"/>
                <a:cs typeface="+mn-cs"/>
              </a:rPr>
              <a:t>Eur Respir Rev.</a:t>
            </a:r>
            <a:r>
              <a:rPr lang="en-US" sz="1200" b="1" i="0" kern="1200" dirty="0">
                <a:solidFill>
                  <a:schemeClr val="tx1"/>
                </a:solidFill>
                <a:effectLst/>
                <a:latin typeface="+mn-lt"/>
                <a:ea typeface="+mn-ea"/>
                <a:cs typeface="+mn-cs"/>
              </a:rPr>
              <a:t> 2019;28(153):190064.</a:t>
            </a:r>
          </a:p>
          <a:p>
            <a:br>
              <a:rPr lang="en-US" dirty="0"/>
            </a:br>
            <a:endParaRPr lang="en-US" dirty="0"/>
          </a:p>
        </p:txBody>
      </p:sp>
      <p:sp>
        <p:nvSpPr>
          <p:cNvPr id="4" name="Slide Number Placeholder 3"/>
          <p:cNvSpPr>
            <a:spLocks noGrp="1"/>
          </p:cNvSpPr>
          <p:nvPr>
            <p:ph type="sldNum" sz="quarter" idx="5"/>
          </p:nvPr>
        </p:nvSpPr>
        <p:spPr/>
        <p:txBody>
          <a:bodyPr/>
          <a:lstStyle/>
          <a:p>
            <a:fld id="{6741A61A-74B6-D548-8F66-DDC3192B23D6}" type="slidenum">
              <a:rPr lang="en-US" smtClean="0"/>
              <a:t>28</a:t>
            </a:fld>
            <a:endParaRPr lang="en-US"/>
          </a:p>
        </p:txBody>
      </p:sp>
    </p:spTree>
    <p:extLst>
      <p:ext uri="{BB962C8B-B14F-4D97-AF65-F5344CB8AC3E}">
        <p14:creationId xmlns:p14="http://schemas.microsoft.com/office/powerpoint/2010/main" val="7322471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741A61A-74B6-D548-8F66-DDC3192B23D6}" type="slidenum">
              <a:rPr lang="en-US" smtClean="0"/>
              <a:t>29</a:t>
            </a:fld>
            <a:endParaRPr lang="en-US"/>
          </a:p>
        </p:txBody>
      </p:sp>
    </p:spTree>
    <p:extLst>
      <p:ext uri="{BB962C8B-B14F-4D97-AF65-F5344CB8AC3E}">
        <p14:creationId xmlns:p14="http://schemas.microsoft.com/office/powerpoint/2010/main" val="31209941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4039EE-F296-5C4C-B7C3-08856869CF80}" type="slidenum">
              <a:rPr lang="en-US" smtClean="0"/>
              <a:t>30</a:t>
            </a:fld>
            <a:endParaRPr lang="en-US"/>
          </a:p>
        </p:txBody>
      </p:sp>
    </p:spTree>
    <p:extLst>
      <p:ext uri="{BB962C8B-B14F-4D97-AF65-F5344CB8AC3E}">
        <p14:creationId xmlns:p14="http://schemas.microsoft.com/office/powerpoint/2010/main" val="18415579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OSA and COPD – interact in complex, sometimes competing or self-canceling ways. </a:t>
            </a:r>
          </a:p>
          <a:p>
            <a:endParaRPr lang="en-US" dirty="0"/>
          </a:p>
          <a:p>
            <a:r>
              <a:rPr lang="en-US" dirty="0"/>
              <a:t>Of note, hypopnea definition (in terms of SpO2 desaturation) is probably more sensitive and less specific to a threshold of disease severity in COPD patients due to gas-exchange </a:t>
            </a:r>
            <a:r>
              <a:rPr lang="en-US" dirty="0" err="1"/>
              <a:t>abnormaliies</a:t>
            </a:r>
            <a:r>
              <a:rPr lang="en-US" dirty="0"/>
              <a: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-commentary </a:t>
            </a:r>
            <a:r>
              <a:rPr lang="en-US" sz="1200" kern="1200" dirty="0" err="1">
                <a:solidFill>
                  <a:schemeClr val="tx1"/>
                </a:solidFill>
                <a:effectLst/>
                <a:latin typeface="+mn-lt"/>
                <a:ea typeface="+mn-ea"/>
                <a:cs typeface="+mn-cs"/>
              </a:rPr>
              <a:t>Laghi</a:t>
            </a:r>
            <a:r>
              <a:rPr lang="en-US" sz="1200" kern="1200" dirty="0">
                <a:solidFill>
                  <a:schemeClr val="tx1"/>
                </a:solidFill>
                <a:effectLst/>
                <a:latin typeface="+mn-lt"/>
                <a:ea typeface="+mn-ea"/>
                <a:cs typeface="+mn-cs"/>
              </a:rPr>
              <a:t> F, Owens RL. Thorax March 2017 Vol 72 No 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Synthesis: in addition to the issue of tracheal traction, COPD and OSA may have competing effects on the drive to breath, with OSA increasing airway resistance and protecting against sleep hypoventilation. OVS, thus has been found to occupy a middle ground.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Neural drive to breath is known to decrease at night in patients with COPD</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AHI definition does not adequately capture the varying hypoventilation, or that hypopneas – which are defined on the basis of desaturation – are more likely to occur in patients with gas-exchange </a:t>
            </a:r>
            <a:r>
              <a:rPr lang="en-US" sz="1200" kern="1200" dirty="0" err="1">
                <a:solidFill>
                  <a:schemeClr val="tx1"/>
                </a:solidFill>
                <a:effectLst/>
                <a:latin typeface="+mn-lt"/>
                <a:ea typeface="+mn-ea"/>
                <a:cs typeface="+mn-cs"/>
              </a:rPr>
              <a:t>abnormalties</a:t>
            </a: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Smoking as shared risk factor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Additionally, across the spectrum some pathophysiology may be synergistic (predisposition to hypoxemia), some may be subtractive (tracheal traction from emphysema, apposing effects on nocturnal drive to breathe) and some may be unrelated (sleep disruption). Exactly how the two disorders interact may vary by disease severity of each, </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REM atonia of the voluntary, skeletal muscles.</a:t>
            </a:r>
            <a:endParaRPr lang="en-US" dirty="0"/>
          </a:p>
        </p:txBody>
      </p:sp>
      <p:sp>
        <p:nvSpPr>
          <p:cNvPr id="4" name="Slide Number Placeholder 3"/>
          <p:cNvSpPr>
            <a:spLocks noGrp="1"/>
          </p:cNvSpPr>
          <p:nvPr>
            <p:ph type="sldNum" sz="quarter" idx="5"/>
          </p:nvPr>
        </p:nvSpPr>
        <p:spPr/>
        <p:txBody>
          <a:bodyPr/>
          <a:lstStyle/>
          <a:p>
            <a:fld id="{4310B06A-FF50-C84D-B15B-8C0E0035A1F2}" type="slidenum">
              <a:rPr lang="en-US" smtClean="0"/>
              <a:t>33</a:t>
            </a:fld>
            <a:endParaRPr lang="en-US"/>
          </a:p>
        </p:txBody>
      </p:sp>
    </p:spTree>
    <p:extLst>
      <p:ext uri="{BB962C8B-B14F-4D97-AF65-F5344CB8AC3E}">
        <p14:creationId xmlns:p14="http://schemas.microsoft.com/office/powerpoint/2010/main" val="18558270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Authors state: OSA is less symptomatic in COPD patients – assessment of lung function may predict better than traditional screening. Citations 10-12</a:t>
            </a:r>
          </a:p>
          <a:p>
            <a:endParaRPr lang="en-US" dirty="0"/>
          </a:p>
          <a:p>
            <a:r>
              <a:rPr lang="en-US" sz="1200" kern="1200" dirty="0">
                <a:solidFill>
                  <a:schemeClr val="tx1"/>
                </a:solidFill>
                <a:effectLst/>
                <a:latin typeface="+mn-lt"/>
                <a:ea typeface="+mn-ea"/>
                <a:cs typeface="+mn-cs"/>
              </a:rPr>
              <a:t>10. Adler D, Dupuis-</a:t>
            </a:r>
            <a:r>
              <a:rPr lang="en-US" sz="1200" kern="1200" dirty="0" err="1">
                <a:solidFill>
                  <a:schemeClr val="tx1"/>
                </a:solidFill>
                <a:effectLst/>
                <a:latin typeface="+mn-lt"/>
                <a:ea typeface="+mn-ea"/>
                <a:cs typeface="+mn-cs"/>
              </a:rPr>
              <a:t>Lozeron</a:t>
            </a:r>
            <a:r>
              <a:rPr lang="en-US" sz="1200" kern="1200" dirty="0">
                <a:solidFill>
                  <a:schemeClr val="tx1"/>
                </a:solidFill>
                <a:effectLst/>
                <a:latin typeface="+mn-lt"/>
                <a:ea typeface="+mn-ea"/>
                <a:cs typeface="+mn-cs"/>
              </a:rPr>
              <a:t> E, Janssens JP, </a:t>
            </a:r>
            <a:r>
              <a:rPr lang="en-US" sz="1200" kern="1200" dirty="0" err="1">
                <a:solidFill>
                  <a:schemeClr val="tx1"/>
                </a:solidFill>
                <a:effectLst/>
                <a:latin typeface="+mn-lt"/>
                <a:ea typeface="+mn-ea"/>
                <a:cs typeface="+mn-cs"/>
              </a:rPr>
              <a:t>Soccal</a:t>
            </a:r>
            <a:r>
              <a:rPr lang="en-US" sz="1200" kern="1200" dirty="0">
                <a:solidFill>
                  <a:schemeClr val="tx1"/>
                </a:solidFill>
                <a:effectLst/>
                <a:latin typeface="+mn-lt"/>
                <a:ea typeface="+mn-ea"/>
                <a:cs typeface="+mn-cs"/>
              </a:rPr>
              <a:t> PM, </a:t>
            </a:r>
            <a:r>
              <a:rPr lang="en-US" sz="1200" kern="1200" dirty="0" err="1">
                <a:solidFill>
                  <a:schemeClr val="tx1"/>
                </a:solidFill>
                <a:effectLst/>
                <a:latin typeface="+mn-lt"/>
                <a:ea typeface="+mn-ea"/>
                <a:cs typeface="+mn-cs"/>
              </a:rPr>
              <a:t>Lador</a:t>
            </a:r>
            <a:r>
              <a:rPr lang="en-US" sz="1200" kern="1200" dirty="0">
                <a:solidFill>
                  <a:schemeClr val="tx1"/>
                </a:solidFill>
                <a:effectLst/>
                <a:latin typeface="+mn-lt"/>
                <a:ea typeface="+mn-ea"/>
                <a:cs typeface="+mn-cs"/>
              </a:rPr>
              <a:t> F, </a:t>
            </a:r>
            <a:r>
              <a:rPr lang="en-US" sz="1200" kern="1200" dirty="0" err="1">
                <a:solidFill>
                  <a:schemeClr val="tx1"/>
                </a:solidFill>
                <a:effectLst/>
                <a:latin typeface="+mn-lt"/>
                <a:ea typeface="+mn-ea"/>
                <a:cs typeface="+mn-cs"/>
              </a:rPr>
              <a:t>Brochard</a:t>
            </a:r>
            <a:r>
              <a:rPr lang="en-US" sz="1200" kern="1200" dirty="0">
                <a:solidFill>
                  <a:schemeClr val="tx1"/>
                </a:solidFill>
                <a:effectLst/>
                <a:latin typeface="+mn-lt"/>
                <a:ea typeface="+mn-ea"/>
                <a:cs typeface="+mn-cs"/>
              </a:rPr>
              <a:t> L, et al. Obstructive sleep</a:t>
            </a:r>
          </a:p>
          <a:p>
            <a:r>
              <a:rPr lang="en-US" sz="1200" kern="1200" dirty="0">
                <a:solidFill>
                  <a:schemeClr val="tx1"/>
                </a:solidFill>
                <a:effectLst/>
                <a:latin typeface="+mn-lt"/>
                <a:ea typeface="+mn-ea"/>
                <a:cs typeface="+mn-cs"/>
              </a:rPr>
              <a:t>apnea in patients surviving acute hypercapnic respiratory failure is best predicted by static hyperinflation.</a:t>
            </a:r>
          </a:p>
          <a:p>
            <a:r>
              <a:rPr lang="en-US" sz="1200" kern="1200" dirty="0" err="1">
                <a:solidFill>
                  <a:schemeClr val="tx1"/>
                </a:solidFill>
                <a:effectLst/>
                <a:latin typeface="+mn-lt"/>
                <a:ea typeface="+mn-ea"/>
                <a:cs typeface="+mn-cs"/>
              </a:rPr>
              <a:t>PloS</a:t>
            </a:r>
            <a:r>
              <a:rPr lang="en-US" sz="1200" kern="1200" dirty="0">
                <a:solidFill>
                  <a:schemeClr val="tx1"/>
                </a:solidFill>
                <a:effectLst/>
                <a:latin typeface="+mn-lt"/>
                <a:ea typeface="+mn-ea"/>
                <a:cs typeface="+mn-cs"/>
              </a:rPr>
              <a:t> one. 2018; 13(10):e0205669. https://</a:t>
            </a:r>
            <a:r>
              <a:rPr lang="en-US" sz="1200" kern="1200" dirty="0" err="1">
                <a:solidFill>
                  <a:schemeClr val="tx1"/>
                </a:solidFill>
                <a:effectLst/>
                <a:latin typeface="+mn-lt"/>
                <a:ea typeface="+mn-ea"/>
                <a:cs typeface="+mn-cs"/>
              </a:rPr>
              <a:t>doi.org</a:t>
            </a:r>
            <a:r>
              <a:rPr lang="en-US" sz="1200" kern="1200" dirty="0">
                <a:solidFill>
                  <a:schemeClr val="tx1"/>
                </a:solidFill>
                <a:effectLst/>
                <a:latin typeface="+mn-lt"/>
                <a:ea typeface="+mn-ea"/>
                <a:cs typeface="+mn-cs"/>
              </a:rPr>
              <a:t>/10.1371/journal.pone.0205669 PMID: 30359410</a:t>
            </a:r>
          </a:p>
          <a:p>
            <a:r>
              <a:rPr lang="en-US" sz="1200" kern="1200" dirty="0">
                <a:solidFill>
                  <a:schemeClr val="tx1"/>
                </a:solidFill>
                <a:effectLst/>
                <a:latin typeface="+mn-lt"/>
                <a:ea typeface="+mn-ea"/>
                <a:cs typeface="+mn-cs"/>
              </a:rPr>
              <a:t>11. Soler X, Liao S-Y, Marin JM, </a:t>
            </a:r>
            <a:r>
              <a:rPr lang="en-US" sz="1200" kern="1200" dirty="0" err="1">
                <a:solidFill>
                  <a:schemeClr val="tx1"/>
                </a:solidFill>
                <a:effectLst/>
                <a:latin typeface="+mn-lt"/>
                <a:ea typeface="+mn-ea"/>
                <a:cs typeface="+mn-cs"/>
              </a:rPr>
              <a:t>Lorenzi</a:t>
            </a:r>
            <a:r>
              <a:rPr lang="en-US" sz="1200" kern="1200" dirty="0">
                <a:solidFill>
                  <a:schemeClr val="tx1"/>
                </a:solidFill>
                <a:effectLst/>
                <a:latin typeface="+mn-lt"/>
                <a:ea typeface="+mn-ea"/>
                <a:cs typeface="+mn-cs"/>
              </a:rPr>
              <a:t>-Filho G, Jen R, DeYoung P, et al. Age, gender, neck circumference,</a:t>
            </a:r>
          </a:p>
          <a:p>
            <a:r>
              <a:rPr lang="en-US" sz="1200" kern="1200" dirty="0">
                <a:solidFill>
                  <a:schemeClr val="tx1"/>
                </a:solidFill>
                <a:effectLst/>
                <a:latin typeface="+mn-lt"/>
                <a:ea typeface="+mn-ea"/>
                <a:cs typeface="+mn-cs"/>
              </a:rPr>
              <a:t>and Epworth sleepiness scale do not predict obstructive sleep apnea (OSA) in moderate to</a:t>
            </a:r>
          </a:p>
          <a:p>
            <a:r>
              <a:rPr lang="en-US" sz="1200" kern="1200" dirty="0">
                <a:solidFill>
                  <a:schemeClr val="tx1"/>
                </a:solidFill>
                <a:effectLst/>
                <a:latin typeface="+mn-lt"/>
                <a:ea typeface="+mn-ea"/>
                <a:cs typeface="+mn-cs"/>
              </a:rPr>
              <a:t>severe chronic obstructive pulmonary disease (COPD): The challenge to predict OSA in advanced</a:t>
            </a:r>
          </a:p>
          <a:p>
            <a:r>
              <a:rPr lang="en-US" sz="1200" kern="1200" dirty="0">
                <a:solidFill>
                  <a:schemeClr val="tx1"/>
                </a:solidFill>
                <a:effectLst/>
                <a:latin typeface="+mn-lt"/>
                <a:ea typeface="+mn-ea"/>
                <a:cs typeface="+mn-cs"/>
              </a:rPr>
              <a:t>COPD. </a:t>
            </a:r>
            <a:r>
              <a:rPr lang="en-US" sz="1200" kern="1200" dirty="0" err="1">
                <a:solidFill>
                  <a:schemeClr val="tx1"/>
                </a:solidFill>
                <a:effectLst/>
                <a:latin typeface="+mn-lt"/>
                <a:ea typeface="+mn-ea"/>
                <a:cs typeface="+mn-cs"/>
              </a:rPr>
              <a:t>PloS</a:t>
            </a:r>
            <a:r>
              <a:rPr lang="en-US" sz="1200" kern="1200" dirty="0">
                <a:solidFill>
                  <a:schemeClr val="tx1"/>
                </a:solidFill>
                <a:effectLst/>
                <a:latin typeface="+mn-lt"/>
                <a:ea typeface="+mn-ea"/>
                <a:cs typeface="+mn-cs"/>
              </a:rPr>
              <a:t> one. 2017; 12(5):e0177289. https://</a:t>
            </a:r>
            <a:r>
              <a:rPr lang="en-US" sz="1200" kern="1200" dirty="0" err="1">
                <a:solidFill>
                  <a:schemeClr val="tx1"/>
                </a:solidFill>
                <a:effectLst/>
                <a:latin typeface="+mn-lt"/>
                <a:ea typeface="+mn-ea"/>
                <a:cs typeface="+mn-cs"/>
              </a:rPr>
              <a:t>doi.org</a:t>
            </a:r>
            <a:r>
              <a:rPr lang="en-US" sz="1200" kern="1200" dirty="0">
                <a:solidFill>
                  <a:schemeClr val="tx1"/>
                </a:solidFill>
                <a:effectLst/>
                <a:latin typeface="+mn-lt"/>
                <a:ea typeface="+mn-ea"/>
                <a:cs typeface="+mn-cs"/>
              </a:rPr>
              <a:t>/10.1371/journal.pone.0177289 PMID:</a:t>
            </a:r>
          </a:p>
          <a:p>
            <a:r>
              <a:rPr lang="en-US" sz="1200" kern="1200" dirty="0">
                <a:solidFill>
                  <a:schemeClr val="tx1"/>
                </a:solidFill>
                <a:effectLst/>
                <a:latin typeface="+mn-lt"/>
                <a:ea typeface="+mn-ea"/>
                <a:cs typeface="+mn-cs"/>
              </a:rPr>
              <a:t>28510598</a:t>
            </a:r>
          </a:p>
          <a:p>
            <a:r>
              <a:rPr lang="en-US" sz="1200" kern="1200" dirty="0">
                <a:solidFill>
                  <a:schemeClr val="tx1"/>
                </a:solidFill>
                <a:effectLst/>
                <a:latin typeface="+mn-lt"/>
                <a:ea typeface="+mn-ea"/>
                <a:cs typeface="+mn-cs"/>
              </a:rPr>
              <a:t>12. </a:t>
            </a:r>
            <a:r>
              <a:rPr lang="en-US" sz="1200" kern="1200" dirty="0" err="1">
                <a:solidFill>
                  <a:schemeClr val="tx1"/>
                </a:solidFill>
                <a:effectLst/>
                <a:latin typeface="+mn-lt"/>
                <a:ea typeface="+mn-ea"/>
                <a:cs typeface="+mn-cs"/>
              </a:rPr>
              <a:t>Krachman</a:t>
            </a:r>
            <a:r>
              <a:rPr lang="en-US" sz="1200" kern="1200" dirty="0">
                <a:solidFill>
                  <a:schemeClr val="tx1"/>
                </a:solidFill>
                <a:effectLst/>
                <a:latin typeface="+mn-lt"/>
                <a:ea typeface="+mn-ea"/>
                <a:cs typeface="+mn-cs"/>
              </a:rPr>
              <a:t> SL, Tiwari R, Vega ME, Yu D, Soler X, Jaffe F, et al. Effect of Emphysema Severity on the</a:t>
            </a:r>
          </a:p>
          <a:p>
            <a:r>
              <a:rPr lang="en-US" sz="1200" kern="1200" dirty="0">
                <a:solidFill>
                  <a:schemeClr val="tx1"/>
                </a:solidFill>
                <a:effectLst/>
                <a:latin typeface="+mn-lt"/>
                <a:ea typeface="+mn-ea"/>
                <a:cs typeface="+mn-cs"/>
              </a:rPr>
              <a:t>Apnea–Hypopnea Index in Smokers with Obstructive Sleep Apnea. Annals of the American Thoracic</a:t>
            </a:r>
          </a:p>
          <a:p>
            <a:r>
              <a:rPr lang="en-US" sz="1200" kern="1200" dirty="0">
                <a:solidFill>
                  <a:schemeClr val="tx1"/>
                </a:solidFill>
                <a:effectLst/>
                <a:latin typeface="+mn-lt"/>
                <a:ea typeface="+mn-ea"/>
                <a:cs typeface="+mn-cs"/>
              </a:rPr>
              <a:t>Society. 2016; 13(7):1129–35. https://</a:t>
            </a:r>
            <a:r>
              <a:rPr lang="en-US" sz="1200" kern="1200" dirty="0" err="1">
                <a:solidFill>
                  <a:schemeClr val="tx1"/>
                </a:solidFill>
                <a:effectLst/>
                <a:latin typeface="+mn-lt"/>
                <a:ea typeface="+mn-ea"/>
                <a:cs typeface="+mn-cs"/>
              </a:rPr>
              <a:t>doi.org</a:t>
            </a:r>
            <a:r>
              <a:rPr lang="en-US" sz="1200" kern="1200" dirty="0">
                <a:solidFill>
                  <a:schemeClr val="tx1"/>
                </a:solidFill>
                <a:effectLst/>
                <a:latin typeface="+mn-lt"/>
                <a:ea typeface="+mn-ea"/>
                <a:cs typeface="+mn-cs"/>
              </a:rPr>
              <a:t>/10.1513/AnnalsATS.201511-765OC PMID: 27078132</a:t>
            </a:r>
          </a:p>
          <a:p>
            <a:endParaRPr lang="en-US" dirty="0"/>
          </a:p>
          <a:p>
            <a:endParaRPr lang="en-US" dirty="0"/>
          </a:p>
          <a:p>
            <a:endParaRPr lang="en-US" dirty="0"/>
          </a:p>
          <a:p>
            <a:r>
              <a:rPr lang="en-US" dirty="0">
                <a:sym typeface="Wingdings" pitchFamily="2" charset="2"/>
              </a:rPr>
              <a:t> More hypopneas? Definition is more sensitive for apneas</a:t>
            </a:r>
            <a:endParaRPr lang="en-US" dirty="0"/>
          </a:p>
          <a:p>
            <a:endParaRPr lang="en-US" dirty="0"/>
          </a:p>
          <a:p>
            <a:r>
              <a:rPr lang="en-US" dirty="0"/>
              <a:t>Risk of heart failure: citation 13-16</a:t>
            </a:r>
          </a:p>
          <a:p>
            <a:r>
              <a:rPr lang="en-US" sz="1200" kern="1200" dirty="0">
                <a:solidFill>
                  <a:schemeClr val="tx1"/>
                </a:solidFill>
                <a:effectLst/>
                <a:latin typeface="+mn-lt"/>
                <a:ea typeface="+mn-ea"/>
                <a:cs typeface="+mn-cs"/>
              </a:rPr>
              <a:t>13. </a:t>
            </a:r>
            <a:r>
              <a:rPr lang="en-US" sz="1200" kern="1200" dirty="0" err="1">
                <a:solidFill>
                  <a:schemeClr val="tx1"/>
                </a:solidFill>
                <a:effectLst/>
                <a:latin typeface="+mn-lt"/>
                <a:ea typeface="+mn-ea"/>
                <a:cs typeface="+mn-cs"/>
              </a:rPr>
              <a:t>Chaouat</a:t>
            </a:r>
            <a:r>
              <a:rPr lang="en-US" sz="1200" kern="1200" dirty="0">
                <a:solidFill>
                  <a:schemeClr val="tx1"/>
                </a:solidFill>
                <a:effectLst/>
                <a:latin typeface="+mn-lt"/>
                <a:ea typeface="+mn-ea"/>
                <a:cs typeface="+mn-cs"/>
              </a:rPr>
              <a:t> A, </a:t>
            </a:r>
            <a:r>
              <a:rPr lang="en-US" sz="1200" kern="1200" dirty="0" err="1">
                <a:solidFill>
                  <a:schemeClr val="tx1"/>
                </a:solidFill>
                <a:effectLst/>
                <a:latin typeface="+mn-lt"/>
                <a:ea typeface="+mn-ea"/>
                <a:cs typeface="+mn-cs"/>
              </a:rPr>
              <a:t>Weitzenblum</a:t>
            </a:r>
            <a:r>
              <a:rPr lang="en-US" sz="1200" kern="1200" dirty="0">
                <a:solidFill>
                  <a:schemeClr val="tx1"/>
                </a:solidFill>
                <a:effectLst/>
                <a:latin typeface="+mn-lt"/>
                <a:ea typeface="+mn-ea"/>
                <a:cs typeface="+mn-cs"/>
              </a:rPr>
              <a:t> E, Krieger J, </a:t>
            </a:r>
            <a:r>
              <a:rPr lang="en-US" sz="1200" kern="1200" dirty="0" err="1">
                <a:solidFill>
                  <a:schemeClr val="tx1"/>
                </a:solidFill>
                <a:effectLst/>
                <a:latin typeface="+mn-lt"/>
                <a:ea typeface="+mn-ea"/>
                <a:cs typeface="+mn-cs"/>
              </a:rPr>
              <a:t>Ifoundza</a:t>
            </a:r>
            <a:r>
              <a:rPr lang="en-US" sz="1200" kern="1200" dirty="0">
                <a:solidFill>
                  <a:schemeClr val="tx1"/>
                </a:solidFill>
                <a:effectLst/>
                <a:latin typeface="+mn-lt"/>
                <a:ea typeface="+mn-ea"/>
                <a:cs typeface="+mn-cs"/>
              </a:rPr>
              <a:t> T, Oswald M, Kessler R. Association of chronic obstructive</a:t>
            </a:r>
          </a:p>
          <a:p>
            <a:r>
              <a:rPr lang="en-US" sz="1200" kern="1200" dirty="0">
                <a:solidFill>
                  <a:schemeClr val="tx1"/>
                </a:solidFill>
                <a:effectLst/>
                <a:latin typeface="+mn-lt"/>
                <a:ea typeface="+mn-ea"/>
                <a:cs typeface="+mn-cs"/>
              </a:rPr>
              <a:t>pulmonary disease and sleep apnea syndrome. Am J Respir Crit Care Med. 1995; 151(1):82–6.</a:t>
            </a:r>
          </a:p>
          <a:p>
            <a:r>
              <a:rPr lang="en-US" sz="1200" kern="1200" dirty="0">
                <a:solidFill>
                  <a:schemeClr val="tx1"/>
                </a:solidFill>
                <a:effectLst/>
                <a:latin typeface="+mn-lt"/>
                <a:ea typeface="+mn-ea"/>
                <a:cs typeface="+mn-cs"/>
              </a:rPr>
              <a:t>https://</a:t>
            </a:r>
            <a:r>
              <a:rPr lang="en-US" sz="1200" kern="1200" dirty="0" err="1">
                <a:solidFill>
                  <a:schemeClr val="tx1"/>
                </a:solidFill>
                <a:effectLst/>
                <a:latin typeface="+mn-lt"/>
                <a:ea typeface="+mn-ea"/>
                <a:cs typeface="+mn-cs"/>
              </a:rPr>
              <a:t>doi.org</a:t>
            </a:r>
            <a:r>
              <a:rPr lang="en-US" sz="1200" kern="1200" dirty="0">
                <a:solidFill>
                  <a:schemeClr val="tx1"/>
                </a:solidFill>
                <a:effectLst/>
                <a:latin typeface="+mn-lt"/>
                <a:ea typeface="+mn-ea"/>
                <a:cs typeface="+mn-cs"/>
              </a:rPr>
              <a:t>/10.1164/ajrccm.151.1.7812577 PMID: 7812577</a:t>
            </a:r>
          </a:p>
          <a:p>
            <a:r>
              <a:rPr lang="en-US" sz="1200" kern="1200" dirty="0">
                <a:solidFill>
                  <a:schemeClr val="tx1"/>
                </a:solidFill>
                <a:effectLst/>
                <a:latin typeface="+mn-lt"/>
                <a:ea typeface="+mn-ea"/>
                <a:cs typeface="+mn-cs"/>
              </a:rPr>
              <a:t>14. </a:t>
            </a:r>
            <a:r>
              <a:rPr lang="en-US" sz="1200" kern="1200" dirty="0" err="1">
                <a:solidFill>
                  <a:schemeClr val="tx1"/>
                </a:solidFill>
                <a:effectLst/>
                <a:latin typeface="+mn-lt"/>
                <a:ea typeface="+mn-ea"/>
                <a:cs typeface="+mn-cs"/>
              </a:rPr>
              <a:t>Weitzenblum</a:t>
            </a:r>
            <a:r>
              <a:rPr lang="en-US" sz="1200" kern="1200" dirty="0">
                <a:solidFill>
                  <a:schemeClr val="tx1"/>
                </a:solidFill>
                <a:effectLst/>
                <a:latin typeface="+mn-lt"/>
                <a:ea typeface="+mn-ea"/>
                <a:cs typeface="+mn-cs"/>
              </a:rPr>
              <a:t> E, </a:t>
            </a:r>
            <a:r>
              <a:rPr lang="en-US" sz="1200" kern="1200" dirty="0" err="1">
                <a:solidFill>
                  <a:schemeClr val="tx1"/>
                </a:solidFill>
                <a:effectLst/>
                <a:latin typeface="+mn-lt"/>
                <a:ea typeface="+mn-ea"/>
                <a:cs typeface="+mn-cs"/>
              </a:rPr>
              <a:t>Chaouat</a:t>
            </a:r>
            <a:r>
              <a:rPr lang="en-US" sz="1200" kern="1200" dirty="0">
                <a:solidFill>
                  <a:schemeClr val="tx1"/>
                </a:solidFill>
                <a:effectLst/>
                <a:latin typeface="+mn-lt"/>
                <a:ea typeface="+mn-ea"/>
                <a:cs typeface="+mn-cs"/>
              </a:rPr>
              <a:t> A, Kessler R, </a:t>
            </a:r>
            <a:r>
              <a:rPr lang="en-US" sz="1200" kern="1200" dirty="0" err="1">
                <a:solidFill>
                  <a:schemeClr val="tx1"/>
                </a:solidFill>
                <a:effectLst/>
                <a:latin typeface="+mn-lt"/>
                <a:ea typeface="+mn-ea"/>
                <a:cs typeface="+mn-cs"/>
              </a:rPr>
              <a:t>Canuet</a:t>
            </a:r>
            <a:r>
              <a:rPr lang="en-US" sz="1200" kern="1200" dirty="0">
                <a:solidFill>
                  <a:schemeClr val="tx1"/>
                </a:solidFill>
                <a:effectLst/>
                <a:latin typeface="+mn-lt"/>
                <a:ea typeface="+mn-ea"/>
                <a:cs typeface="+mn-cs"/>
              </a:rPr>
              <a:t> M. Overlap syndrome: obstructive sleep apnea in</a:t>
            </a:r>
          </a:p>
          <a:p>
            <a:r>
              <a:rPr lang="en-US" sz="1200" kern="1200" dirty="0">
                <a:solidFill>
                  <a:schemeClr val="tx1"/>
                </a:solidFill>
                <a:effectLst/>
                <a:latin typeface="+mn-lt"/>
                <a:ea typeface="+mn-ea"/>
                <a:cs typeface="+mn-cs"/>
              </a:rPr>
              <a:t>patients with chronic obstructive pulmonary disease. Proc Am </a:t>
            </a:r>
            <a:r>
              <a:rPr lang="en-US" sz="1200" kern="1200" dirty="0" err="1">
                <a:solidFill>
                  <a:schemeClr val="tx1"/>
                </a:solidFill>
                <a:effectLst/>
                <a:latin typeface="+mn-lt"/>
                <a:ea typeface="+mn-ea"/>
                <a:cs typeface="+mn-cs"/>
              </a:rPr>
              <a:t>Thorac</a:t>
            </a:r>
            <a:r>
              <a:rPr lang="en-US" sz="1200" kern="1200" dirty="0">
                <a:solidFill>
                  <a:schemeClr val="tx1"/>
                </a:solidFill>
                <a:effectLst/>
                <a:latin typeface="+mn-lt"/>
                <a:ea typeface="+mn-ea"/>
                <a:cs typeface="+mn-cs"/>
              </a:rPr>
              <a:t> Soc. 2008; 5(2):237–41. https://</a:t>
            </a:r>
          </a:p>
          <a:p>
            <a:r>
              <a:rPr lang="en-US" sz="1200" kern="1200" dirty="0" err="1">
                <a:solidFill>
                  <a:schemeClr val="tx1"/>
                </a:solidFill>
                <a:effectLst/>
                <a:latin typeface="+mn-lt"/>
                <a:ea typeface="+mn-ea"/>
                <a:cs typeface="+mn-cs"/>
              </a:rPr>
              <a:t>doi.org</a:t>
            </a:r>
            <a:r>
              <a:rPr lang="en-US" sz="1200" kern="1200" dirty="0">
                <a:solidFill>
                  <a:schemeClr val="tx1"/>
                </a:solidFill>
                <a:effectLst/>
                <a:latin typeface="+mn-lt"/>
                <a:ea typeface="+mn-ea"/>
                <a:cs typeface="+mn-cs"/>
              </a:rPr>
              <a:t>/10.1513/pats.200706-077MG PMID: 18250217</a:t>
            </a:r>
          </a:p>
          <a:p>
            <a:r>
              <a:rPr lang="en-US" sz="1200" kern="1200" dirty="0">
                <a:solidFill>
                  <a:schemeClr val="tx1"/>
                </a:solidFill>
                <a:effectLst/>
                <a:latin typeface="+mn-lt"/>
                <a:ea typeface="+mn-ea"/>
                <a:cs typeface="+mn-cs"/>
              </a:rPr>
              <a:t>15. McNicholas WT. COPD-OSA Overlap Syndrome: Evolving Evidence Regarding Epidemiology, Clinical</a:t>
            </a:r>
          </a:p>
          <a:p>
            <a:r>
              <a:rPr lang="en-US" sz="1200" kern="1200" dirty="0">
                <a:solidFill>
                  <a:schemeClr val="tx1"/>
                </a:solidFill>
                <a:effectLst/>
                <a:latin typeface="+mn-lt"/>
                <a:ea typeface="+mn-ea"/>
                <a:cs typeface="+mn-cs"/>
              </a:rPr>
              <a:t>Consequences, and Management. Chest. 2017; 152(6):1318–26. https://</a:t>
            </a:r>
            <a:r>
              <a:rPr lang="en-US" sz="1200" kern="1200" dirty="0" err="1">
                <a:solidFill>
                  <a:schemeClr val="tx1"/>
                </a:solidFill>
                <a:effectLst/>
                <a:latin typeface="+mn-lt"/>
                <a:ea typeface="+mn-ea"/>
                <a:cs typeface="+mn-cs"/>
              </a:rPr>
              <a:t>doi.org</a:t>
            </a:r>
            <a:r>
              <a:rPr lang="en-US" sz="1200" kern="1200" dirty="0">
                <a:solidFill>
                  <a:schemeClr val="tx1"/>
                </a:solidFill>
                <a:effectLst/>
                <a:latin typeface="+mn-lt"/>
                <a:ea typeface="+mn-ea"/>
                <a:cs typeface="+mn-cs"/>
              </a:rPr>
              <a:t>/10.1016/j.chest.2017.</a:t>
            </a:r>
          </a:p>
          <a:p>
            <a:r>
              <a:rPr lang="en-US" sz="1200" kern="1200" dirty="0">
                <a:solidFill>
                  <a:schemeClr val="tx1"/>
                </a:solidFill>
                <a:effectLst/>
                <a:latin typeface="+mn-lt"/>
                <a:ea typeface="+mn-ea"/>
                <a:cs typeface="+mn-cs"/>
              </a:rPr>
              <a:t>04.160 PMID: 28442310</a:t>
            </a:r>
          </a:p>
          <a:p>
            <a:r>
              <a:rPr lang="en-US" sz="1200" kern="1200" dirty="0">
                <a:solidFill>
                  <a:schemeClr val="tx1"/>
                </a:solidFill>
                <a:effectLst/>
                <a:latin typeface="+mn-lt"/>
                <a:ea typeface="+mn-ea"/>
                <a:cs typeface="+mn-cs"/>
              </a:rPr>
              <a:t>16. McNicholas WT. Does Associated Chronic Obstructive Pulmonary Disease Increase Morbidity and</a:t>
            </a:r>
          </a:p>
          <a:p>
            <a:r>
              <a:rPr lang="en-US" sz="1200" kern="1200" dirty="0">
                <a:solidFill>
                  <a:schemeClr val="tx1"/>
                </a:solidFill>
                <a:effectLst/>
                <a:latin typeface="+mn-lt"/>
                <a:ea typeface="+mn-ea"/>
                <a:cs typeface="+mn-cs"/>
              </a:rPr>
              <a:t>Mortality in Obstructive Sleep Apnea?: American Thoracic Society; 2019.</a:t>
            </a:r>
            <a:endParaRPr lang="en-US" dirty="0"/>
          </a:p>
          <a:p>
            <a:endParaRPr lang="en-US" dirty="0"/>
          </a:p>
          <a:p>
            <a:r>
              <a:rPr lang="en-US" dirty="0"/>
              <a:t>Increased systemic inflammation, oxidative stress, sympathetic overactivity, and endothelial overactivation.</a:t>
            </a:r>
          </a:p>
          <a:p>
            <a:endParaRPr lang="en-US" dirty="0"/>
          </a:p>
          <a:p>
            <a:r>
              <a:rPr lang="en-US" sz="1200" kern="1200" dirty="0" err="1">
                <a:solidFill>
                  <a:schemeClr val="tx1"/>
                </a:solidFill>
                <a:effectLst/>
                <a:latin typeface="+mn-lt"/>
                <a:ea typeface="+mn-ea"/>
                <a:cs typeface="+mn-cs"/>
              </a:rPr>
              <a:t>Vernooy</a:t>
            </a:r>
            <a:r>
              <a:rPr lang="en-US" sz="1200" kern="1200" dirty="0">
                <a:solidFill>
                  <a:schemeClr val="tx1"/>
                </a:solidFill>
                <a:effectLst/>
                <a:latin typeface="+mn-lt"/>
                <a:ea typeface="+mn-ea"/>
                <a:cs typeface="+mn-cs"/>
              </a:rPr>
              <a:t> JH, </a:t>
            </a:r>
            <a:r>
              <a:rPr lang="en-US" sz="1200" kern="1200" dirty="0" err="1">
                <a:solidFill>
                  <a:schemeClr val="tx1"/>
                </a:solidFill>
                <a:effectLst/>
                <a:latin typeface="+mn-lt"/>
                <a:ea typeface="+mn-ea"/>
                <a:cs typeface="+mn-cs"/>
              </a:rPr>
              <a:t>Ku¨c¸u¨kaycan</a:t>
            </a:r>
            <a:r>
              <a:rPr lang="en-US" sz="1200" kern="1200" dirty="0">
                <a:solidFill>
                  <a:schemeClr val="tx1"/>
                </a:solidFill>
                <a:effectLst/>
                <a:latin typeface="+mn-lt"/>
                <a:ea typeface="+mn-ea"/>
                <a:cs typeface="+mn-cs"/>
              </a:rPr>
              <a:t> M, Jacobs JA, Chavannes NH, </a:t>
            </a:r>
            <a:r>
              <a:rPr lang="en-US" sz="1200" kern="1200" dirty="0" err="1">
                <a:solidFill>
                  <a:schemeClr val="tx1"/>
                </a:solidFill>
                <a:effectLst/>
                <a:latin typeface="+mn-lt"/>
                <a:ea typeface="+mn-ea"/>
                <a:cs typeface="+mn-cs"/>
              </a:rPr>
              <a:t>Buurman</a:t>
            </a:r>
            <a:r>
              <a:rPr lang="en-US" sz="1200" kern="1200" dirty="0">
                <a:solidFill>
                  <a:schemeClr val="tx1"/>
                </a:solidFill>
                <a:effectLst/>
                <a:latin typeface="+mn-lt"/>
                <a:ea typeface="+mn-ea"/>
                <a:cs typeface="+mn-cs"/>
              </a:rPr>
              <a:t> WA, </a:t>
            </a:r>
            <a:r>
              <a:rPr lang="en-US" sz="1200" kern="1200" dirty="0" err="1">
                <a:solidFill>
                  <a:schemeClr val="tx1"/>
                </a:solidFill>
                <a:effectLst/>
                <a:latin typeface="+mn-lt"/>
                <a:ea typeface="+mn-ea"/>
                <a:cs typeface="+mn-cs"/>
              </a:rPr>
              <a:t>Dentener</a:t>
            </a:r>
            <a:r>
              <a:rPr lang="en-US" sz="1200" kern="1200" dirty="0">
                <a:solidFill>
                  <a:schemeClr val="tx1"/>
                </a:solidFill>
                <a:effectLst/>
                <a:latin typeface="+mn-lt"/>
                <a:ea typeface="+mn-ea"/>
                <a:cs typeface="+mn-cs"/>
              </a:rPr>
              <a:t> MA, et al. Local and</a:t>
            </a:r>
          </a:p>
          <a:p>
            <a:r>
              <a:rPr lang="en-US" sz="1200" kern="1200" dirty="0">
                <a:solidFill>
                  <a:schemeClr val="tx1"/>
                </a:solidFill>
                <a:effectLst/>
                <a:latin typeface="+mn-lt"/>
                <a:ea typeface="+mn-ea"/>
                <a:cs typeface="+mn-cs"/>
              </a:rPr>
              <a:t>systemic inflammation in patients with chronic obstructive pulmonary disease: soluble tumor necrosis</a:t>
            </a:r>
          </a:p>
          <a:p>
            <a:r>
              <a:rPr lang="en-US" sz="1200" kern="1200" dirty="0">
                <a:solidFill>
                  <a:schemeClr val="tx1"/>
                </a:solidFill>
                <a:effectLst/>
                <a:latin typeface="+mn-lt"/>
                <a:ea typeface="+mn-ea"/>
                <a:cs typeface="+mn-cs"/>
              </a:rPr>
              <a:t>factor receptors are increased in sputum. American journal of respiratory and critical care medicine.</a:t>
            </a:r>
          </a:p>
          <a:p>
            <a:r>
              <a:rPr lang="en-US" sz="1200" kern="1200" dirty="0">
                <a:solidFill>
                  <a:schemeClr val="tx1"/>
                </a:solidFill>
                <a:effectLst/>
                <a:latin typeface="+mn-lt"/>
                <a:ea typeface="+mn-ea"/>
                <a:cs typeface="+mn-cs"/>
              </a:rPr>
              <a:t>2002; 166(9):1218–24. https://</a:t>
            </a:r>
            <a:r>
              <a:rPr lang="en-US" sz="1200" kern="1200" dirty="0" err="1">
                <a:solidFill>
                  <a:schemeClr val="tx1"/>
                </a:solidFill>
                <a:effectLst/>
                <a:latin typeface="+mn-lt"/>
                <a:ea typeface="+mn-ea"/>
                <a:cs typeface="+mn-cs"/>
              </a:rPr>
              <a:t>doi.org</a:t>
            </a:r>
            <a:r>
              <a:rPr lang="en-US" sz="1200" kern="1200" dirty="0">
                <a:solidFill>
                  <a:schemeClr val="tx1"/>
                </a:solidFill>
                <a:effectLst/>
                <a:latin typeface="+mn-lt"/>
                <a:ea typeface="+mn-ea"/>
                <a:cs typeface="+mn-cs"/>
              </a:rPr>
              <a:t>/10.1164/rccm.2202023 PMID: 12403691</a:t>
            </a:r>
          </a:p>
          <a:p>
            <a:endParaRPr lang="en-US" dirty="0"/>
          </a:p>
          <a:p>
            <a:r>
              <a:rPr lang="en-US" sz="1200" kern="1200" dirty="0">
                <a:solidFill>
                  <a:schemeClr val="tx1"/>
                </a:solidFill>
                <a:effectLst/>
                <a:latin typeface="+mn-lt"/>
                <a:ea typeface="+mn-ea"/>
                <a:cs typeface="+mn-cs"/>
              </a:rPr>
              <a:t>18. Ryan S, Taylor CT, McNicholas WT. Selective activation of inflammatory pathways by intermittent hypoxia</a:t>
            </a:r>
          </a:p>
          <a:p>
            <a:r>
              <a:rPr lang="en-US" sz="1200" kern="1200" dirty="0">
                <a:solidFill>
                  <a:schemeClr val="tx1"/>
                </a:solidFill>
                <a:effectLst/>
                <a:latin typeface="+mn-lt"/>
                <a:ea typeface="+mn-ea"/>
                <a:cs typeface="+mn-cs"/>
              </a:rPr>
              <a:t>in obstructive sleep apnea syndrome. Circulation. 2005; 112(17):2660–7. https://</a:t>
            </a:r>
            <a:r>
              <a:rPr lang="en-US" sz="1200" kern="1200" dirty="0" err="1">
                <a:solidFill>
                  <a:schemeClr val="tx1"/>
                </a:solidFill>
                <a:effectLst/>
                <a:latin typeface="+mn-lt"/>
                <a:ea typeface="+mn-ea"/>
                <a:cs typeface="+mn-cs"/>
              </a:rPr>
              <a:t>doi.org</a:t>
            </a:r>
            <a:r>
              <a:rPr lang="en-US" sz="1200" kern="1200" dirty="0">
                <a:solidFill>
                  <a:schemeClr val="tx1"/>
                </a:solidFill>
                <a:effectLst/>
                <a:latin typeface="+mn-lt"/>
                <a:ea typeface="+mn-ea"/>
                <a:cs typeface="+mn-cs"/>
              </a:rPr>
              <a:t>/10.1161/</a:t>
            </a:r>
          </a:p>
          <a:p>
            <a:r>
              <a:rPr lang="en-US" sz="1200" kern="1200" dirty="0">
                <a:solidFill>
                  <a:schemeClr val="tx1"/>
                </a:solidFill>
                <a:effectLst/>
                <a:latin typeface="+mn-lt"/>
                <a:ea typeface="+mn-ea"/>
                <a:cs typeface="+mn-cs"/>
              </a:rPr>
              <a:t>CIRCULATIONAHA.105.556746 PMID: 16246965</a:t>
            </a:r>
          </a:p>
          <a:p>
            <a:r>
              <a:rPr lang="en-US" sz="1200" kern="1200" dirty="0">
                <a:solidFill>
                  <a:schemeClr val="tx1"/>
                </a:solidFill>
                <a:effectLst/>
                <a:latin typeface="+mn-lt"/>
                <a:ea typeface="+mn-ea"/>
                <a:cs typeface="+mn-cs"/>
              </a:rPr>
              <a:t>19. Ryan S, Taylor CT, McNicholas WT. Predictors of elevated nuclear factor-</a:t>
            </a:r>
            <a:r>
              <a:rPr lang="el-GR" sz="1200" kern="1200" dirty="0">
                <a:solidFill>
                  <a:schemeClr val="tx1"/>
                </a:solidFill>
                <a:effectLst/>
                <a:latin typeface="+mn-lt"/>
                <a:ea typeface="+mn-ea"/>
                <a:cs typeface="+mn-cs"/>
              </a:rPr>
              <a:t>κ</a:t>
            </a:r>
            <a:r>
              <a:rPr lang="en-US" sz="1200" kern="1200" dirty="0">
                <a:solidFill>
                  <a:schemeClr val="tx1"/>
                </a:solidFill>
                <a:effectLst/>
                <a:latin typeface="+mn-lt"/>
                <a:ea typeface="+mn-ea"/>
                <a:cs typeface="+mn-cs"/>
              </a:rPr>
              <a:t>B–dependent genes in</a:t>
            </a:r>
          </a:p>
          <a:p>
            <a:r>
              <a:rPr lang="en-US" sz="1200" kern="1200" dirty="0">
                <a:solidFill>
                  <a:schemeClr val="tx1"/>
                </a:solidFill>
                <a:effectLst/>
                <a:latin typeface="+mn-lt"/>
                <a:ea typeface="+mn-ea"/>
                <a:cs typeface="+mn-cs"/>
              </a:rPr>
              <a:t>obstructive sleep apnea syndrome. American journal of respiratory and critical care medicine. 2006;</a:t>
            </a:r>
          </a:p>
          <a:p>
            <a:r>
              <a:rPr lang="en-US" sz="1200" kern="1200" dirty="0">
                <a:solidFill>
                  <a:schemeClr val="tx1"/>
                </a:solidFill>
                <a:effectLst/>
                <a:latin typeface="+mn-lt"/>
                <a:ea typeface="+mn-ea"/>
                <a:cs typeface="+mn-cs"/>
              </a:rPr>
              <a:t>174(7):824–30. https://</a:t>
            </a:r>
            <a:r>
              <a:rPr lang="en-US" sz="1200" kern="1200" dirty="0" err="1">
                <a:solidFill>
                  <a:schemeClr val="tx1"/>
                </a:solidFill>
                <a:effectLst/>
                <a:latin typeface="+mn-lt"/>
                <a:ea typeface="+mn-ea"/>
                <a:cs typeface="+mn-cs"/>
              </a:rPr>
              <a:t>doi.org</a:t>
            </a:r>
            <a:r>
              <a:rPr lang="en-US" sz="1200" kern="1200" dirty="0">
                <a:solidFill>
                  <a:schemeClr val="tx1"/>
                </a:solidFill>
                <a:effectLst/>
                <a:latin typeface="+mn-lt"/>
                <a:ea typeface="+mn-ea"/>
                <a:cs typeface="+mn-cs"/>
              </a:rPr>
              <a:t>/10.1164/rccm.200601-066OC PMID: 16840748</a:t>
            </a:r>
          </a:p>
          <a:p>
            <a:endParaRPr lang="en-US" dirty="0"/>
          </a:p>
          <a:p>
            <a:endParaRPr lang="en-US" dirty="0"/>
          </a:p>
          <a:p>
            <a:endParaRPr lang="en-US" dirty="0"/>
          </a:p>
          <a:p>
            <a:r>
              <a:rPr lang="en-US" dirty="0"/>
              <a:t>Increased risk of CV disease in OVS 21, 22, 41-43</a:t>
            </a:r>
          </a:p>
          <a:p>
            <a:r>
              <a:rPr lang="en-US" sz="1200" kern="1200" dirty="0">
                <a:solidFill>
                  <a:schemeClr val="tx1"/>
                </a:solidFill>
                <a:effectLst/>
                <a:latin typeface="+mn-lt"/>
                <a:ea typeface="+mn-ea"/>
                <a:cs typeface="+mn-cs"/>
              </a:rPr>
              <a:t>21. </a:t>
            </a:r>
            <a:r>
              <a:rPr lang="en-US" sz="1200" kern="1200" dirty="0" err="1">
                <a:solidFill>
                  <a:schemeClr val="tx1"/>
                </a:solidFill>
                <a:effectLst/>
                <a:latin typeface="+mn-lt"/>
                <a:ea typeface="+mn-ea"/>
                <a:cs typeface="+mn-cs"/>
              </a:rPr>
              <a:t>Putcha</a:t>
            </a:r>
            <a:r>
              <a:rPr lang="en-US" sz="1200" kern="1200" dirty="0">
                <a:solidFill>
                  <a:schemeClr val="tx1"/>
                </a:solidFill>
                <a:effectLst/>
                <a:latin typeface="+mn-lt"/>
                <a:ea typeface="+mn-ea"/>
                <a:cs typeface="+mn-cs"/>
              </a:rPr>
              <a:t> N, </a:t>
            </a:r>
            <a:r>
              <a:rPr lang="en-US" sz="1200" kern="1200" dirty="0" err="1">
                <a:solidFill>
                  <a:schemeClr val="tx1"/>
                </a:solidFill>
                <a:effectLst/>
                <a:latin typeface="+mn-lt"/>
                <a:ea typeface="+mn-ea"/>
                <a:cs typeface="+mn-cs"/>
              </a:rPr>
              <a:t>Crainiceanu</a:t>
            </a:r>
            <a:r>
              <a:rPr lang="en-US" sz="1200" kern="1200" dirty="0">
                <a:solidFill>
                  <a:schemeClr val="tx1"/>
                </a:solidFill>
                <a:effectLst/>
                <a:latin typeface="+mn-lt"/>
                <a:ea typeface="+mn-ea"/>
                <a:cs typeface="+mn-cs"/>
              </a:rPr>
              <a:t> C, </a:t>
            </a:r>
            <a:r>
              <a:rPr lang="en-US" sz="1200" kern="1200" dirty="0" err="1">
                <a:solidFill>
                  <a:schemeClr val="tx1"/>
                </a:solidFill>
                <a:effectLst/>
                <a:latin typeface="+mn-lt"/>
                <a:ea typeface="+mn-ea"/>
                <a:cs typeface="+mn-cs"/>
              </a:rPr>
              <a:t>Norato</a:t>
            </a:r>
            <a:r>
              <a:rPr lang="en-US" sz="1200" kern="1200" dirty="0">
                <a:solidFill>
                  <a:schemeClr val="tx1"/>
                </a:solidFill>
                <a:effectLst/>
                <a:latin typeface="+mn-lt"/>
                <a:ea typeface="+mn-ea"/>
                <a:cs typeface="+mn-cs"/>
              </a:rPr>
              <a:t> G, </a:t>
            </a:r>
            <a:r>
              <a:rPr lang="en-US" sz="1200" kern="1200" dirty="0" err="1">
                <a:solidFill>
                  <a:schemeClr val="tx1"/>
                </a:solidFill>
                <a:effectLst/>
                <a:latin typeface="+mn-lt"/>
                <a:ea typeface="+mn-ea"/>
                <a:cs typeface="+mn-cs"/>
              </a:rPr>
              <a:t>Samet</a:t>
            </a:r>
            <a:r>
              <a:rPr lang="en-US" sz="1200" kern="1200" dirty="0">
                <a:solidFill>
                  <a:schemeClr val="tx1"/>
                </a:solidFill>
                <a:effectLst/>
                <a:latin typeface="+mn-lt"/>
                <a:ea typeface="+mn-ea"/>
                <a:cs typeface="+mn-cs"/>
              </a:rPr>
              <a:t> J, Quan SF, Gottlieb DJ, et al. Influence of lung function and</a:t>
            </a:r>
          </a:p>
          <a:p>
            <a:r>
              <a:rPr lang="en-US" sz="1200" kern="1200" dirty="0">
                <a:solidFill>
                  <a:schemeClr val="tx1"/>
                </a:solidFill>
                <a:effectLst/>
                <a:latin typeface="+mn-lt"/>
                <a:ea typeface="+mn-ea"/>
                <a:cs typeface="+mn-cs"/>
              </a:rPr>
              <a:t>sleep-disordered breathing on all-cause mortality. A community-based study. American journal of respiratory</a:t>
            </a:r>
          </a:p>
          <a:p>
            <a:r>
              <a:rPr lang="en-US" sz="1200" kern="1200" dirty="0">
                <a:solidFill>
                  <a:schemeClr val="tx1"/>
                </a:solidFill>
                <a:effectLst/>
                <a:latin typeface="+mn-lt"/>
                <a:ea typeface="+mn-ea"/>
                <a:cs typeface="+mn-cs"/>
              </a:rPr>
              <a:t>and critical care medicine. 2016; 194(8):1007–14. https://</a:t>
            </a:r>
            <a:r>
              <a:rPr lang="en-US" sz="1200" kern="1200" dirty="0" err="1">
                <a:solidFill>
                  <a:schemeClr val="tx1"/>
                </a:solidFill>
                <a:effectLst/>
                <a:latin typeface="+mn-lt"/>
                <a:ea typeface="+mn-ea"/>
                <a:cs typeface="+mn-cs"/>
              </a:rPr>
              <a:t>doi.org</a:t>
            </a:r>
            <a:r>
              <a:rPr lang="en-US" sz="1200" kern="1200" dirty="0">
                <a:solidFill>
                  <a:schemeClr val="tx1"/>
                </a:solidFill>
                <a:effectLst/>
                <a:latin typeface="+mn-lt"/>
                <a:ea typeface="+mn-ea"/>
                <a:cs typeface="+mn-cs"/>
              </a:rPr>
              <a:t>/10.1164/rccm.201511-2178OC</a:t>
            </a:r>
          </a:p>
          <a:p>
            <a:r>
              <a:rPr lang="en-US" sz="1200" kern="1200" dirty="0">
                <a:solidFill>
                  <a:schemeClr val="tx1"/>
                </a:solidFill>
                <a:effectLst/>
                <a:latin typeface="+mn-lt"/>
                <a:ea typeface="+mn-ea"/>
                <a:cs typeface="+mn-cs"/>
              </a:rPr>
              <a:t>PMID: 27105053</a:t>
            </a:r>
          </a:p>
          <a:p>
            <a:r>
              <a:rPr lang="en-US" sz="1200" kern="1200" dirty="0">
                <a:solidFill>
                  <a:schemeClr val="tx1"/>
                </a:solidFill>
                <a:effectLst/>
                <a:latin typeface="+mn-lt"/>
                <a:ea typeface="+mn-ea"/>
                <a:cs typeface="+mn-cs"/>
              </a:rPr>
              <a:t>22. </a:t>
            </a:r>
            <a:r>
              <a:rPr lang="en-US" sz="1200" kern="1200" dirty="0" err="1">
                <a:solidFill>
                  <a:schemeClr val="tx1"/>
                </a:solidFill>
                <a:effectLst/>
                <a:latin typeface="+mn-lt"/>
                <a:ea typeface="+mn-ea"/>
                <a:cs typeface="+mn-cs"/>
              </a:rPr>
              <a:t>Kendzerska</a:t>
            </a:r>
            <a:r>
              <a:rPr lang="en-US" sz="1200" kern="1200" dirty="0">
                <a:solidFill>
                  <a:schemeClr val="tx1"/>
                </a:solidFill>
                <a:effectLst/>
                <a:latin typeface="+mn-lt"/>
                <a:ea typeface="+mn-ea"/>
                <a:cs typeface="+mn-cs"/>
              </a:rPr>
              <a:t> T, Leung RS, Aaron SD, </a:t>
            </a:r>
            <a:r>
              <a:rPr lang="en-US" sz="1200" kern="1200" dirty="0" err="1">
                <a:solidFill>
                  <a:schemeClr val="tx1"/>
                </a:solidFill>
                <a:effectLst/>
                <a:latin typeface="+mn-lt"/>
                <a:ea typeface="+mn-ea"/>
                <a:cs typeface="+mn-cs"/>
              </a:rPr>
              <a:t>Ayas</a:t>
            </a:r>
            <a:r>
              <a:rPr lang="en-US" sz="1200" kern="1200" dirty="0">
                <a:solidFill>
                  <a:schemeClr val="tx1"/>
                </a:solidFill>
                <a:effectLst/>
                <a:latin typeface="+mn-lt"/>
                <a:ea typeface="+mn-ea"/>
                <a:cs typeface="+mn-cs"/>
              </a:rPr>
              <a:t> N, Sandoz JS, Gershon AS, et al. Cardiovascular Outcomes</a:t>
            </a:r>
          </a:p>
          <a:p>
            <a:r>
              <a:rPr lang="en-US" sz="1200" kern="1200" dirty="0">
                <a:solidFill>
                  <a:schemeClr val="tx1"/>
                </a:solidFill>
                <a:effectLst/>
                <a:latin typeface="+mn-lt"/>
                <a:ea typeface="+mn-ea"/>
                <a:cs typeface="+mn-cs"/>
              </a:rPr>
              <a:t>and All-Cause Mortality in Patients with Obstructive Sleep Apnea and Chronic Obstructive Pulmonary</a:t>
            </a:r>
          </a:p>
          <a:p>
            <a:r>
              <a:rPr lang="en-US" sz="1200" kern="1200" dirty="0">
                <a:solidFill>
                  <a:schemeClr val="tx1"/>
                </a:solidFill>
                <a:effectLst/>
                <a:latin typeface="+mn-lt"/>
                <a:ea typeface="+mn-ea"/>
                <a:cs typeface="+mn-cs"/>
              </a:rPr>
              <a:t>Disease (Overlap Syndrome). Annals of the American Thoracic Society. 2018(ja).</a:t>
            </a:r>
          </a:p>
          <a:p>
            <a:r>
              <a:rPr lang="en-US" dirty="0"/>
              <a:t> </a:t>
            </a:r>
          </a:p>
        </p:txBody>
      </p:sp>
      <p:sp>
        <p:nvSpPr>
          <p:cNvPr id="4" name="Slide Number Placeholder 3"/>
          <p:cNvSpPr>
            <a:spLocks noGrp="1"/>
          </p:cNvSpPr>
          <p:nvPr>
            <p:ph type="sldNum" sz="quarter" idx="5"/>
          </p:nvPr>
        </p:nvSpPr>
        <p:spPr/>
        <p:txBody>
          <a:bodyPr/>
          <a:lstStyle/>
          <a:p>
            <a:fld id="{4310B06A-FF50-C84D-B15B-8C0E0035A1F2}" type="slidenum">
              <a:rPr lang="en-US" smtClean="0"/>
              <a:t>35</a:t>
            </a:fld>
            <a:endParaRPr lang="en-US"/>
          </a:p>
        </p:txBody>
      </p:sp>
    </p:spTree>
    <p:extLst>
      <p:ext uri="{BB962C8B-B14F-4D97-AF65-F5344CB8AC3E}">
        <p14:creationId xmlns:p14="http://schemas.microsoft.com/office/powerpoint/2010/main" val="1370386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Particular limitations of the AHI in the case of overlap syndrome: hypopneas – duration of hypoxemia is not considered, arousals for other reasons (cough, poor quality sleep, hyperinflation) lead to irregular breathing patterns that meet the criteria for hypopneas, active smokers have misleading SpO2 values that may mask clinically important hypopneas. </a:t>
            </a:r>
          </a:p>
          <a:p>
            <a:endParaRPr lang="en-US" dirty="0"/>
          </a:p>
          <a:p>
            <a:r>
              <a:rPr lang="en-US" dirty="0"/>
              <a:t>COPD specific abnormalities: </a:t>
            </a:r>
          </a:p>
          <a:p>
            <a:endParaRPr lang="en-US" dirty="0"/>
          </a:p>
          <a:p>
            <a:r>
              <a:rPr lang="en-US" dirty="0"/>
              <a:t>Expiratory snoring associated with flow limitation: </a:t>
            </a:r>
          </a:p>
          <a:p>
            <a:endParaRPr lang="en-US" dirty="0"/>
          </a:p>
          <a:p>
            <a:r>
              <a:rPr lang="en-US" sz="1200" kern="1200" dirty="0">
                <a:solidFill>
                  <a:schemeClr val="tx1"/>
                </a:solidFill>
                <a:effectLst/>
                <a:latin typeface="+mn-lt"/>
                <a:ea typeface="+mn-ea"/>
                <a:cs typeface="+mn-cs"/>
              </a:rPr>
              <a:t>52. </a:t>
            </a:r>
            <a:r>
              <a:rPr lang="en-US" sz="1200" kern="1200" dirty="0" err="1">
                <a:solidFill>
                  <a:schemeClr val="tx1"/>
                </a:solidFill>
                <a:effectLst/>
                <a:latin typeface="+mn-lt"/>
                <a:ea typeface="+mn-ea"/>
                <a:cs typeface="+mn-cs"/>
              </a:rPr>
              <a:t>Alchakaki</a:t>
            </a:r>
            <a:r>
              <a:rPr lang="en-US" sz="1200" kern="1200" dirty="0">
                <a:solidFill>
                  <a:schemeClr val="tx1"/>
                </a:solidFill>
                <a:effectLst/>
                <a:latin typeface="+mn-lt"/>
                <a:ea typeface="+mn-ea"/>
                <a:cs typeface="+mn-cs"/>
              </a:rPr>
              <a:t> A, </a:t>
            </a:r>
            <a:r>
              <a:rPr lang="en-US" sz="1200" kern="1200" dirty="0" err="1">
                <a:solidFill>
                  <a:schemeClr val="tx1"/>
                </a:solidFill>
                <a:effectLst/>
                <a:latin typeface="+mn-lt"/>
                <a:ea typeface="+mn-ea"/>
                <a:cs typeface="+mn-cs"/>
              </a:rPr>
              <a:t>Riehani</a:t>
            </a:r>
            <a:r>
              <a:rPr lang="en-US" sz="1200" kern="1200" dirty="0">
                <a:solidFill>
                  <a:schemeClr val="tx1"/>
                </a:solidFill>
                <a:effectLst/>
                <a:latin typeface="+mn-lt"/>
                <a:ea typeface="+mn-ea"/>
                <a:cs typeface="+mn-cs"/>
              </a:rPr>
              <a:t> A, </a:t>
            </a:r>
            <a:r>
              <a:rPr lang="en-US" sz="1200" kern="1200" dirty="0" err="1">
                <a:solidFill>
                  <a:schemeClr val="tx1"/>
                </a:solidFill>
                <a:effectLst/>
                <a:latin typeface="+mn-lt"/>
                <a:ea typeface="+mn-ea"/>
                <a:cs typeface="+mn-cs"/>
              </a:rPr>
              <a:t>Shikh-Hamdon</a:t>
            </a:r>
            <a:r>
              <a:rPr lang="en-US" sz="1200" kern="1200" dirty="0">
                <a:solidFill>
                  <a:schemeClr val="tx1"/>
                </a:solidFill>
                <a:effectLst/>
                <a:latin typeface="+mn-lt"/>
                <a:ea typeface="+mn-ea"/>
                <a:cs typeface="+mn-cs"/>
              </a:rPr>
              <a:t> M, Mina N, </a:t>
            </a:r>
            <a:r>
              <a:rPr lang="en-US" sz="1200" kern="1200" dirty="0" err="1">
                <a:solidFill>
                  <a:schemeClr val="tx1"/>
                </a:solidFill>
                <a:effectLst/>
                <a:latin typeface="+mn-lt"/>
                <a:ea typeface="+mn-ea"/>
                <a:cs typeface="+mn-cs"/>
              </a:rPr>
              <a:t>Badr</a:t>
            </a:r>
            <a:r>
              <a:rPr lang="en-US" sz="1200" kern="1200" dirty="0">
                <a:solidFill>
                  <a:schemeClr val="tx1"/>
                </a:solidFill>
                <a:effectLst/>
                <a:latin typeface="+mn-lt"/>
                <a:ea typeface="+mn-ea"/>
                <a:cs typeface="+mn-cs"/>
              </a:rPr>
              <a:t> MS, </a:t>
            </a:r>
            <a:r>
              <a:rPr lang="en-US" sz="1200" kern="1200" dirty="0" err="1">
                <a:solidFill>
                  <a:schemeClr val="tx1"/>
                </a:solidFill>
                <a:effectLst/>
                <a:latin typeface="+mn-lt"/>
                <a:ea typeface="+mn-ea"/>
                <a:cs typeface="+mn-cs"/>
              </a:rPr>
              <a:t>Sankari</a:t>
            </a:r>
            <a:r>
              <a:rPr lang="en-US" sz="1200" kern="1200" dirty="0">
                <a:solidFill>
                  <a:schemeClr val="tx1"/>
                </a:solidFill>
                <a:effectLst/>
                <a:latin typeface="+mn-lt"/>
                <a:ea typeface="+mn-ea"/>
                <a:cs typeface="+mn-cs"/>
              </a:rPr>
              <a:t> A.</a:t>
            </a:r>
          </a:p>
          <a:p>
            <a:r>
              <a:rPr lang="en-US" sz="1200" kern="1200" dirty="0">
                <a:solidFill>
                  <a:schemeClr val="tx1"/>
                </a:solidFill>
                <a:effectLst/>
                <a:latin typeface="+mn-lt"/>
                <a:ea typeface="+mn-ea"/>
                <a:cs typeface="+mn-cs"/>
              </a:rPr>
              <a:t>Expiratory snoring predicts obstructive pulmonary disease in patients</a:t>
            </a:r>
          </a:p>
          <a:p>
            <a:r>
              <a:rPr lang="en-US" sz="1200" kern="1200" dirty="0">
                <a:solidFill>
                  <a:schemeClr val="tx1"/>
                </a:solidFill>
                <a:effectLst/>
                <a:latin typeface="+mn-lt"/>
                <a:ea typeface="+mn-ea"/>
                <a:cs typeface="+mn-cs"/>
              </a:rPr>
              <a:t>with sleep-disordered breathing. Ann Am </a:t>
            </a:r>
            <a:r>
              <a:rPr lang="en-US" sz="1200" kern="1200" dirty="0" err="1">
                <a:solidFill>
                  <a:schemeClr val="tx1"/>
                </a:solidFill>
                <a:effectLst/>
                <a:latin typeface="+mn-lt"/>
                <a:ea typeface="+mn-ea"/>
                <a:cs typeface="+mn-cs"/>
              </a:rPr>
              <a:t>Thorac</a:t>
            </a:r>
            <a:r>
              <a:rPr lang="en-US" sz="1200" kern="1200" dirty="0">
                <a:solidFill>
                  <a:schemeClr val="tx1"/>
                </a:solidFill>
                <a:effectLst/>
                <a:latin typeface="+mn-lt"/>
                <a:ea typeface="+mn-ea"/>
                <a:cs typeface="+mn-cs"/>
              </a:rPr>
              <a:t> Soc 2016;13:86–92.</a:t>
            </a:r>
          </a:p>
          <a:p>
            <a:r>
              <a:rPr lang="en-US" sz="1200" kern="1200" dirty="0">
                <a:solidFill>
                  <a:schemeClr val="tx1"/>
                </a:solidFill>
                <a:effectLst/>
                <a:latin typeface="+mn-lt"/>
                <a:ea typeface="+mn-ea"/>
                <a:cs typeface="+mn-cs"/>
              </a:rPr>
              <a:t>53. Owens RL, Edwards BA, Malhotra A, Wellman A. Expiratory resistance</a:t>
            </a:r>
          </a:p>
          <a:p>
            <a:r>
              <a:rPr lang="en-US" sz="1200" kern="1200" dirty="0">
                <a:solidFill>
                  <a:schemeClr val="tx1"/>
                </a:solidFill>
                <a:effectLst/>
                <a:latin typeface="+mn-lt"/>
                <a:ea typeface="+mn-ea"/>
                <a:cs typeface="+mn-cs"/>
              </a:rPr>
              <a:t>increases end-expiratory lung volume during sleep. Am J Respir Crit</a:t>
            </a:r>
          </a:p>
          <a:p>
            <a:r>
              <a:rPr lang="en-US" sz="1200" kern="1200" dirty="0">
                <a:solidFill>
                  <a:schemeClr val="tx1"/>
                </a:solidFill>
                <a:effectLst/>
                <a:latin typeface="+mn-lt"/>
                <a:ea typeface="+mn-ea"/>
                <a:cs typeface="+mn-cs"/>
              </a:rPr>
              <a:t>Care Med 2012;185:e10–e11.</a:t>
            </a:r>
          </a:p>
          <a:p>
            <a:endParaRPr lang="en-US" dirty="0"/>
          </a:p>
          <a:p>
            <a:endParaRPr lang="en-US" dirty="0"/>
          </a:p>
          <a:p>
            <a:r>
              <a:rPr lang="en-US" dirty="0"/>
              <a:t>Dynamic hyperinflation Figures E2-4 </a:t>
            </a:r>
            <a:r>
              <a:rPr lang="en-US" dirty="0" err="1"/>
              <a:t>supp.ement</a:t>
            </a:r>
            <a:r>
              <a:rPr lang="en-US" dirty="0"/>
              <a:t>.</a:t>
            </a:r>
          </a:p>
          <a:p>
            <a:endParaRPr lang="en-US" dirty="0"/>
          </a:p>
          <a:p>
            <a:endParaRPr lang="en-US" dirty="0"/>
          </a:p>
        </p:txBody>
      </p:sp>
      <p:sp>
        <p:nvSpPr>
          <p:cNvPr id="4" name="Slide Number Placeholder 3"/>
          <p:cNvSpPr>
            <a:spLocks noGrp="1"/>
          </p:cNvSpPr>
          <p:nvPr>
            <p:ph type="sldNum" sz="quarter" idx="5"/>
          </p:nvPr>
        </p:nvSpPr>
        <p:spPr/>
        <p:txBody>
          <a:bodyPr/>
          <a:lstStyle/>
          <a:p>
            <a:fld id="{6741A61A-74B6-D548-8F66-DDC3192B23D6}" type="slidenum">
              <a:rPr lang="en-US" smtClean="0"/>
              <a:t>3</a:t>
            </a:fld>
            <a:endParaRPr lang="en-US"/>
          </a:p>
        </p:txBody>
      </p:sp>
    </p:spTree>
    <p:extLst>
      <p:ext uri="{BB962C8B-B14F-4D97-AF65-F5344CB8AC3E}">
        <p14:creationId xmlns:p14="http://schemas.microsoft.com/office/powerpoint/2010/main" val="28653178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10B06A-FF50-C84D-B15B-8C0E0035A1F2}" type="slidenum">
              <a:rPr lang="en-US" smtClean="0"/>
              <a:t>36</a:t>
            </a:fld>
            <a:endParaRPr lang="en-US"/>
          </a:p>
        </p:txBody>
      </p:sp>
    </p:spTree>
    <p:extLst>
      <p:ext uri="{BB962C8B-B14F-4D97-AF65-F5344CB8AC3E}">
        <p14:creationId xmlns:p14="http://schemas.microsoft.com/office/powerpoint/2010/main" val="39575869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10B06A-FF50-C84D-B15B-8C0E0035A1F2}" type="slidenum">
              <a:rPr lang="en-US" smtClean="0"/>
              <a:t>37</a:t>
            </a:fld>
            <a:endParaRPr lang="en-US"/>
          </a:p>
        </p:txBody>
      </p:sp>
    </p:spTree>
    <p:extLst>
      <p:ext uri="{BB962C8B-B14F-4D97-AF65-F5344CB8AC3E}">
        <p14:creationId xmlns:p14="http://schemas.microsoft.com/office/powerpoint/2010/main" val="32483897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4310B06A-FF50-C84D-B15B-8C0E0035A1F2}" type="slidenum">
              <a:rPr lang="en-US" smtClean="0"/>
              <a:t>38</a:t>
            </a:fld>
            <a:endParaRPr lang="en-US"/>
          </a:p>
        </p:txBody>
      </p:sp>
    </p:spTree>
    <p:extLst>
      <p:ext uri="{BB962C8B-B14F-4D97-AF65-F5344CB8AC3E}">
        <p14:creationId xmlns:p14="http://schemas.microsoft.com/office/powerpoint/2010/main" val="39846346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Takeaway: In patients with COPD, OSA often doesn’t cause sleepiness but DOES contribute to reduced quality of life. </a:t>
            </a:r>
          </a:p>
        </p:txBody>
      </p:sp>
      <p:sp>
        <p:nvSpPr>
          <p:cNvPr id="4" name="Slide Number Placeholder 3"/>
          <p:cNvSpPr>
            <a:spLocks noGrp="1"/>
          </p:cNvSpPr>
          <p:nvPr>
            <p:ph type="sldNum" sz="quarter" idx="5"/>
          </p:nvPr>
        </p:nvSpPr>
        <p:spPr/>
        <p:txBody>
          <a:bodyPr/>
          <a:lstStyle/>
          <a:p>
            <a:fld id="{4310B06A-FF50-C84D-B15B-8C0E0035A1F2}" type="slidenum">
              <a:rPr lang="en-US" smtClean="0"/>
              <a:t>39</a:t>
            </a:fld>
            <a:endParaRPr lang="en-US"/>
          </a:p>
        </p:txBody>
      </p:sp>
    </p:spTree>
    <p:extLst>
      <p:ext uri="{BB962C8B-B14F-4D97-AF65-F5344CB8AC3E}">
        <p14:creationId xmlns:p14="http://schemas.microsoft.com/office/powerpoint/2010/main" val="6700104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741A61A-74B6-D548-8F66-DDC3192B23D6}" type="slidenum">
              <a:rPr lang="en-US" smtClean="0"/>
              <a:t>41</a:t>
            </a:fld>
            <a:endParaRPr lang="en-US"/>
          </a:p>
        </p:txBody>
      </p:sp>
    </p:spTree>
    <p:extLst>
      <p:ext uri="{BB962C8B-B14F-4D97-AF65-F5344CB8AC3E}">
        <p14:creationId xmlns:p14="http://schemas.microsoft.com/office/powerpoint/2010/main" val="18869253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a:p>
            <a:r>
              <a:rPr lang="en-US" sz="1200" kern="1200" dirty="0" err="1">
                <a:solidFill>
                  <a:schemeClr val="tx1"/>
                </a:solidFill>
                <a:effectLst/>
                <a:latin typeface="+mn-lt"/>
                <a:ea typeface="+mn-ea"/>
                <a:cs typeface="+mn-cs"/>
              </a:rPr>
              <a:t>Veupnea</a:t>
            </a:r>
            <a:r>
              <a:rPr lang="en-US" sz="1200" kern="1200" dirty="0">
                <a:solidFill>
                  <a:schemeClr val="tx1"/>
                </a:solidFill>
                <a:effectLst/>
                <a:latin typeface="+mn-lt"/>
                <a:ea typeface="+mn-ea"/>
                <a:cs typeface="+mn-cs"/>
              </a:rPr>
              <a:t>: Ventilation during sleep in the absence of upper</a:t>
            </a:r>
          </a:p>
          <a:p>
            <a:r>
              <a:rPr lang="en-US" sz="1200" kern="1200" dirty="0">
                <a:solidFill>
                  <a:schemeClr val="tx1"/>
                </a:solidFill>
                <a:effectLst/>
                <a:latin typeface="+mn-lt"/>
                <a:ea typeface="+mn-ea"/>
                <a:cs typeface="+mn-cs"/>
              </a:rPr>
              <a:t>airway obstruction (i.e., on therapeutic CPAP pressure),</a:t>
            </a:r>
          </a:p>
          <a:p>
            <a:r>
              <a:rPr lang="en-US" sz="1200" kern="1200" dirty="0">
                <a:solidFill>
                  <a:schemeClr val="tx1"/>
                </a:solidFill>
                <a:effectLst/>
                <a:latin typeface="+mn-lt"/>
                <a:ea typeface="+mn-ea"/>
                <a:cs typeface="+mn-cs"/>
              </a:rPr>
              <a:t>such that ventilation should match baseline ventilatory</a:t>
            </a:r>
          </a:p>
          <a:p>
            <a:r>
              <a:rPr lang="en-US" sz="1200" kern="1200" dirty="0">
                <a:solidFill>
                  <a:schemeClr val="tx1"/>
                </a:solidFill>
                <a:effectLst/>
                <a:latin typeface="+mn-lt"/>
                <a:ea typeface="+mn-ea"/>
                <a:cs typeface="+mn-cs"/>
              </a:rPr>
              <a:t>drive.</a:t>
            </a:r>
          </a:p>
          <a:p>
            <a:r>
              <a:rPr lang="en-US" sz="1200" kern="1200" dirty="0" err="1">
                <a:solidFill>
                  <a:schemeClr val="tx1"/>
                </a:solidFill>
                <a:effectLst/>
                <a:latin typeface="+mn-lt"/>
                <a:ea typeface="+mn-ea"/>
                <a:cs typeface="+mn-cs"/>
              </a:rPr>
              <a:t>Vpassive</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Pcrit</a:t>
            </a:r>
            <a:r>
              <a:rPr lang="en-US" sz="1200" kern="1200" dirty="0">
                <a:solidFill>
                  <a:schemeClr val="tx1"/>
                </a:solidFill>
                <a:effectLst/>
                <a:latin typeface="+mn-lt"/>
                <a:ea typeface="+mn-ea"/>
                <a:cs typeface="+mn-cs"/>
              </a:rPr>
              <a:t>: Both are measures of collapsibility of</a:t>
            </a:r>
          </a:p>
          <a:p>
            <a:r>
              <a:rPr lang="en-US" sz="1200" kern="1200" dirty="0">
                <a:solidFill>
                  <a:schemeClr val="tx1"/>
                </a:solidFill>
                <a:effectLst/>
                <a:latin typeface="+mn-lt"/>
                <a:ea typeface="+mn-ea"/>
                <a:cs typeface="+mn-cs"/>
              </a:rPr>
              <a:t>the upper airway, determined at baseline ventilatory</a:t>
            </a:r>
          </a:p>
          <a:p>
            <a:r>
              <a:rPr lang="en-US" sz="1200" kern="1200" dirty="0">
                <a:solidFill>
                  <a:schemeClr val="tx1"/>
                </a:solidFill>
                <a:effectLst/>
                <a:latin typeface="+mn-lt"/>
                <a:ea typeface="+mn-ea"/>
                <a:cs typeface="+mn-cs"/>
              </a:rPr>
              <a:t>drive (i.e., without accumulation of any additional drive</a:t>
            </a:r>
          </a:p>
          <a:p>
            <a:r>
              <a:rPr lang="en-US" sz="1200" kern="1200" dirty="0">
                <a:solidFill>
                  <a:schemeClr val="tx1"/>
                </a:solidFill>
                <a:effectLst/>
                <a:latin typeface="+mn-lt"/>
                <a:ea typeface="+mn-ea"/>
                <a:cs typeface="+mn-cs"/>
              </a:rPr>
              <a:t>that might result from prolonged upper airway obstruction).</a:t>
            </a:r>
          </a:p>
          <a:p>
            <a:r>
              <a:rPr lang="en-US" sz="1200" kern="1200" dirty="0" err="1">
                <a:solidFill>
                  <a:schemeClr val="tx1"/>
                </a:solidFill>
                <a:effectLst/>
                <a:latin typeface="+mn-lt"/>
                <a:ea typeface="+mn-ea"/>
                <a:cs typeface="+mn-cs"/>
              </a:rPr>
              <a:t>Vpassive</a:t>
            </a:r>
            <a:r>
              <a:rPr lang="en-US" sz="1200" kern="1200" dirty="0">
                <a:solidFill>
                  <a:schemeClr val="tx1"/>
                </a:solidFill>
                <a:effectLst/>
                <a:latin typeface="+mn-lt"/>
                <a:ea typeface="+mn-ea"/>
                <a:cs typeface="+mn-cs"/>
              </a:rPr>
              <a:t> measures ventilation at atmospheric pressure</a:t>
            </a:r>
          </a:p>
          <a:p>
            <a:r>
              <a:rPr lang="en-US" sz="1200" kern="1200" dirty="0">
                <a:solidFill>
                  <a:schemeClr val="tx1"/>
                </a:solidFill>
                <a:effectLst/>
                <a:latin typeface="+mn-lt"/>
                <a:ea typeface="+mn-ea"/>
                <a:cs typeface="+mn-cs"/>
              </a:rPr>
              <a:t>(zero cm H2O) under such nonactivated airway</a:t>
            </a:r>
          </a:p>
          <a:p>
            <a:r>
              <a:rPr lang="en-US" sz="1200" kern="1200" dirty="0">
                <a:solidFill>
                  <a:schemeClr val="tx1"/>
                </a:solidFill>
                <a:effectLst/>
                <a:latin typeface="+mn-lt"/>
                <a:ea typeface="+mn-ea"/>
                <a:cs typeface="+mn-cs"/>
              </a:rPr>
              <a:t>conditions, while </a:t>
            </a:r>
            <a:r>
              <a:rPr lang="en-US" sz="1200" kern="1200" dirty="0" err="1">
                <a:solidFill>
                  <a:schemeClr val="tx1"/>
                </a:solidFill>
                <a:effectLst/>
                <a:latin typeface="+mn-lt"/>
                <a:ea typeface="+mn-ea"/>
                <a:cs typeface="+mn-cs"/>
              </a:rPr>
              <a:t>Pcrit</a:t>
            </a:r>
            <a:r>
              <a:rPr lang="en-US" sz="1200" kern="1200" dirty="0">
                <a:solidFill>
                  <a:schemeClr val="tx1"/>
                </a:solidFill>
                <a:effectLst/>
                <a:latin typeface="+mn-lt"/>
                <a:ea typeface="+mn-ea"/>
                <a:cs typeface="+mn-cs"/>
              </a:rPr>
              <a:t> measures the pressure at which</a:t>
            </a:r>
          </a:p>
          <a:p>
            <a:r>
              <a:rPr lang="en-US" sz="1200" kern="1200" dirty="0">
                <a:solidFill>
                  <a:schemeClr val="tx1"/>
                </a:solidFill>
                <a:effectLst/>
                <a:latin typeface="+mn-lt"/>
                <a:ea typeface="+mn-ea"/>
                <a:cs typeface="+mn-cs"/>
              </a:rPr>
              <a:t>inspiratory flow goes to zero under nonactivated airway</a:t>
            </a:r>
          </a:p>
          <a:p>
            <a:r>
              <a:rPr lang="en-US" sz="1200" kern="1200" dirty="0">
                <a:solidFill>
                  <a:schemeClr val="tx1"/>
                </a:solidFill>
                <a:effectLst/>
                <a:latin typeface="+mn-lt"/>
                <a:ea typeface="+mn-ea"/>
                <a:cs typeface="+mn-cs"/>
              </a:rPr>
              <a:t>conditions.</a:t>
            </a:r>
          </a:p>
          <a:p>
            <a:r>
              <a:rPr lang="en-US" sz="1200" kern="1200" dirty="0" err="1">
                <a:solidFill>
                  <a:schemeClr val="tx1"/>
                </a:solidFill>
                <a:effectLst/>
                <a:latin typeface="+mn-lt"/>
                <a:ea typeface="+mn-ea"/>
                <a:cs typeface="+mn-cs"/>
              </a:rPr>
              <a:t>Varousal</a:t>
            </a:r>
            <a:r>
              <a:rPr lang="en-US" sz="1200" kern="1200" dirty="0">
                <a:solidFill>
                  <a:schemeClr val="tx1"/>
                </a:solidFill>
                <a:effectLst/>
                <a:latin typeface="+mn-lt"/>
                <a:ea typeface="+mn-ea"/>
                <a:cs typeface="+mn-cs"/>
              </a:rPr>
              <a:t> and Ventilatory arousal threshold (</a:t>
            </a:r>
            <a:r>
              <a:rPr lang="en-US" sz="1200" kern="1200" dirty="0" err="1">
                <a:solidFill>
                  <a:schemeClr val="tx1"/>
                </a:solidFill>
                <a:effectLst/>
                <a:latin typeface="+mn-lt"/>
                <a:ea typeface="+mn-ea"/>
                <a:cs typeface="+mn-cs"/>
              </a:rPr>
              <a:t>ArTh</a:t>
            </a:r>
            <a:r>
              <a:rPr lang="en-US" sz="1200" kern="1200" dirty="0">
                <a:solidFill>
                  <a:schemeClr val="tx1"/>
                </a:solidFill>
                <a:effectLst/>
                <a:latin typeface="+mn-lt"/>
                <a:ea typeface="+mn-ea"/>
                <a:cs typeface="+mn-cs"/>
              </a:rPr>
              <a:t>): Both are</a:t>
            </a:r>
          </a:p>
          <a:p>
            <a:r>
              <a:rPr lang="en-US" sz="1200" kern="1200" dirty="0">
                <a:solidFill>
                  <a:schemeClr val="tx1"/>
                </a:solidFill>
                <a:effectLst/>
                <a:latin typeface="+mn-lt"/>
                <a:ea typeface="+mn-ea"/>
                <a:cs typeface="+mn-cs"/>
              </a:rPr>
              <a:t>measures of the tendency to wake from sleep due to inspiratory</a:t>
            </a:r>
          </a:p>
          <a:p>
            <a:r>
              <a:rPr lang="en-US" sz="1200" kern="1200" dirty="0">
                <a:solidFill>
                  <a:schemeClr val="tx1"/>
                </a:solidFill>
                <a:effectLst/>
                <a:latin typeface="+mn-lt"/>
                <a:ea typeface="+mn-ea"/>
                <a:cs typeface="+mn-cs"/>
              </a:rPr>
              <a:t>flow limitation. </a:t>
            </a:r>
            <a:r>
              <a:rPr lang="en-US" sz="1200" kern="1200" dirty="0" err="1">
                <a:solidFill>
                  <a:schemeClr val="tx1"/>
                </a:solidFill>
                <a:effectLst/>
                <a:latin typeface="+mn-lt"/>
                <a:ea typeface="+mn-ea"/>
                <a:cs typeface="+mn-cs"/>
              </a:rPr>
              <a:t>Varousal</a:t>
            </a:r>
            <a:r>
              <a:rPr lang="en-US" sz="1200" kern="1200" dirty="0">
                <a:solidFill>
                  <a:schemeClr val="tx1"/>
                </a:solidFill>
                <a:effectLst/>
                <a:latin typeface="+mn-lt"/>
                <a:ea typeface="+mn-ea"/>
                <a:cs typeface="+mn-cs"/>
              </a:rPr>
              <a:t> measures the minimum</a:t>
            </a:r>
          </a:p>
          <a:p>
            <a:r>
              <a:rPr lang="en-US" sz="1200" kern="1200" dirty="0">
                <a:solidFill>
                  <a:schemeClr val="tx1"/>
                </a:solidFill>
                <a:effectLst/>
                <a:latin typeface="+mn-lt"/>
                <a:ea typeface="+mn-ea"/>
                <a:cs typeface="+mn-cs"/>
              </a:rPr>
              <a:t>ventilation that can be sustained without arousal during</a:t>
            </a:r>
          </a:p>
          <a:p>
            <a:r>
              <a:rPr lang="en-US" sz="1200" kern="1200" dirty="0">
                <a:solidFill>
                  <a:schemeClr val="tx1"/>
                </a:solidFill>
                <a:effectLst/>
                <a:latin typeface="+mn-lt"/>
                <a:ea typeface="+mn-ea"/>
                <a:cs typeface="+mn-cs"/>
              </a:rPr>
              <a:t>steady-state conditions. Ventilatory drive accumulates</a:t>
            </a:r>
          </a:p>
          <a:p>
            <a:r>
              <a:rPr lang="en-US" sz="1200" kern="1200" dirty="0">
                <a:solidFill>
                  <a:schemeClr val="tx1"/>
                </a:solidFill>
                <a:effectLst/>
                <a:latin typeface="+mn-lt"/>
                <a:ea typeface="+mn-ea"/>
                <a:cs typeface="+mn-cs"/>
              </a:rPr>
              <a:t>under such conditions, leading to increases in intrathoracic</a:t>
            </a:r>
          </a:p>
          <a:p>
            <a:r>
              <a:rPr lang="en-US" sz="1200" kern="1200" dirty="0">
                <a:solidFill>
                  <a:schemeClr val="tx1"/>
                </a:solidFill>
                <a:effectLst/>
                <a:latin typeface="+mn-lt"/>
                <a:ea typeface="+mn-ea"/>
                <a:cs typeface="+mn-cs"/>
              </a:rPr>
              <a:t>pressure swings; a high </a:t>
            </a:r>
            <a:r>
              <a:rPr lang="en-US" sz="1200" kern="1200" dirty="0" err="1">
                <a:solidFill>
                  <a:schemeClr val="tx1"/>
                </a:solidFill>
                <a:effectLst/>
                <a:latin typeface="+mn-lt"/>
                <a:ea typeface="+mn-ea"/>
                <a:cs typeface="+mn-cs"/>
              </a:rPr>
              <a:t>Varousal</a:t>
            </a:r>
            <a:r>
              <a:rPr lang="en-US" sz="1200" kern="1200" dirty="0">
                <a:solidFill>
                  <a:schemeClr val="tx1"/>
                </a:solidFill>
                <a:effectLst/>
                <a:latin typeface="+mn-lt"/>
                <a:ea typeface="+mn-ea"/>
                <a:cs typeface="+mn-cs"/>
              </a:rPr>
              <a:t> indicates a tendency</a:t>
            </a:r>
          </a:p>
          <a:p>
            <a:r>
              <a:rPr lang="en-US" sz="1200" kern="1200" dirty="0">
                <a:solidFill>
                  <a:schemeClr val="tx1"/>
                </a:solidFill>
                <a:effectLst/>
                <a:latin typeface="+mn-lt"/>
                <a:ea typeface="+mn-ea"/>
                <a:cs typeface="+mn-cs"/>
              </a:rPr>
              <a:t>to wake up with minimal increase in intrathoracic pressure</a:t>
            </a:r>
          </a:p>
          <a:p>
            <a:r>
              <a:rPr lang="en-US" sz="1200" kern="1200" dirty="0">
                <a:solidFill>
                  <a:schemeClr val="tx1"/>
                </a:solidFill>
                <a:effectLst/>
                <a:latin typeface="+mn-lt"/>
                <a:ea typeface="+mn-ea"/>
                <a:cs typeface="+mn-cs"/>
              </a:rPr>
              <a:t>swings. The </a:t>
            </a:r>
            <a:r>
              <a:rPr lang="en-US" sz="1200" kern="1200" dirty="0" err="1">
                <a:solidFill>
                  <a:schemeClr val="tx1"/>
                </a:solidFill>
                <a:effectLst/>
                <a:latin typeface="+mn-lt"/>
                <a:ea typeface="+mn-ea"/>
                <a:cs typeface="+mn-cs"/>
              </a:rPr>
              <a:t>ArTh</a:t>
            </a:r>
            <a:r>
              <a:rPr lang="en-US" sz="1200" kern="1200" dirty="0">
                <a:solidFill>
                  <a:schemeClr val="tx1"/>
                </a:solidFill>
                <a:effectLst/>
                <a:latin typeface="+mn-lt"/>
                <a:ea typeface="+mn-ea"/>
                <a:cs typeface="+mn-cs"/>
              </a:rPr>
              <a:t> is a calculated value, using the LG and</a:t>
            </a:r>
          </a:p>
          <a:p>
            <a:r>
              <a:rPr lang="en-US" sz="1200" kern="1200" dirty="0" err="1">
                <a:solidFill>
                  <a:schemeClr val="tx1"/>
                </a:solidFill>
                <a:effectLst/>
                <a:latin typeface="+mn-lt"/>
                <a:ea typeface="+mn-ea"/>
                <a:cs typeface="+mn-cs"/>
              </a:rPr>
              <a:t>Veupnea</a:t>
            </a:r>
            <a:r>
              <a:rPr lang="en-US" sz="1200" kern="1200" dirty="0">
                <a:solidFill>
                  <a:schemeClr val="tx1"/>
                </a:solidFill>
                <a:effectLst/>
                <a:latin typeface="+mn-lt"/>
                <a:ea typeface="+mn-ea"/>
                <a:cs typeface="+mn-cs"/>
              </a:rPr>
              <a:t> data to estimate the ventilatory drive that is present</a:t>
            </a:r>
          </a:p>
          <a:p>
            <a:r>
              <a:rPr lang="en-US" sz="1200" kern="1200" dirty="0">
                <a:solidFill>
                  <a:schemeClr val="tx1"/>
                </a:solidFill>
                <a:effectLst/>
                <a:latin typeface="+mn-lt"/>
                <a:ea typeface="+mn-ea"/>
                <a:cs typeface="+mn-cs"/>
              </a:rPr>
              <a:t>at the ventilation measured by </a:t>
            </a:r>
            <a:r>
              <a:rPr lang="en-US" sz="1200" kern="1200" dirty="0" err="1">
                <a:solidFill>
                  <a:schemeClr val="tx1"/>
                </a:solidFill>
                <a:effectLst/>
                <a:latin typeface="+mn-lt"/>
                <a:ea typeface="+mn-ea"/>
                <a:cs typeface="+mn-cs"/>
              </a:rPr>
              <a:t>Varousal</a:t>
            </a:r>
            <a:r>
              <a:rPr lang="en-US" sz="1200" kern="1200" dirty="0">
                <a:solidFill>
                  <a:schemeClr val="tx1"/>
                </a:solidFill>
                <a:effectLst/>
                <a:latin typeface="+mn-lt"/>
                <a:ea typeface="+mn-ea"/>
                <a:cs typeface="+mn-cs"/>
              </a:rPr>
              <a:t>.</a:t>
            </a:r>
          </a:p>
          <a:p>
            <a:r>
              <a:rPr lang="en-US" sz="1200" kern="1200" dirty="0" err="1">
                <a:solidFill>
                  <a:schemeClr val="tx1"/>
                </a:solidFill>
                <a:effectLst/>
                <a:latin typeface="+mn-lt"/>
                <a:ea typeface="+mn-ea"/>
                <a:cs typeface="+mn-cs"/>
              </a:rPr>
              <a:t>Vactive</a:t>
            </a:r>
            <a:r>
              <a:rPr lang="en-US" sz="1200" kern="1200" dirty="0">
                <a:solidFill>
                  <a:schemeClr val="tx1"/>
                </a:solidFill>
                <a:effectLst/>
                <a:latin typeface="+mn-lt"/>
                <a:ea typeface="+mn-ea"/>
                <a:cs typeface="+mn-cs"/>
              </a:rPr>
              <a:t> and Upper airway gain (UAG): Both are measures</a:t>
            </a:r>
          </a:p>
          <a:p>
            <a:r>
              <a:rPr lang="en-US" sz="1200" kern="1200" dirty="0">
                <a:solidFill>
                  <a:schemeClr val="tx1"/>
                </a:solidFill>
                <a:effectLst/>
                <a:latin typeface="+mn-lt"/>
                <a:ea typeface="+mn-ea"/>
                <a:cs typeface="+mn-cs"/>
              </a:rPr>
              <a:t>of the ability of the upper airway to dilate in response to</a:t>
            </a:r>
          </a:p>
          <a:p>
            <a:r>
              <a:rPr lang="en-US" sz="1200" kern="1200" dirty="0">
                <a:solidFill>
                  <a:schemeClr val="tx1"/>
                </a:solidFill>
                <a:effectLst/>
                <a:latin typeface="+mn-lt"/>
                <a:ea typeface="+mn-ea"/>
                <a:cs typeface="+mn-cs"/>
              </a:rPr>
              <a:t>increases in respiratory drive. </a:t>
            </a:r>
            <a:r>
              <a:rPr lang="en-US" sz="1200" kern="1200" dirty="0" err="1">
                <a:solidFill>
                  <a:schemeClr val="tx1"/>
                </a:solidFill>
                <a:effectLst/>
                <a:latin typeface="+mn-lt"/>
                <a:ea typeface="+mn-ea"/>
                <a:cs typeface="+mn-cs"/>
              </a:rPr>
              <a:t>Vactive</a:t>
            </a:r>
            <a:r>
              <a:rPr lang="en-US" sz="1200" kern="1200" dirty="0">
                <a:solidFill>
                  <a:schemeClr val="tx1"/>
                </a:solidFill>
                <a:effectLst/>
                <a:latin typeface="+mn-lt"/>
                <a:ea typeface="+mn-ea"/>
                <a:cs typeface="+mn-cs"/>
              </a:rPr>
              <a:t> measures ventilation</a:t>
            </a:r>
          </a:p>
          <a:p>
            <a:r>
              <a:rPr lang="en-US" sz="1200" kern="1200" dirty="0">
                <a:solidFill>
                  <a:schemeClr val="tx1"/>
                </a:solidFill>
                <a:effectLst/>
                <a:latin typeface="+mn-lt"/>
                <a:ea typeface="+mn-ea"/>
                <a:cs typeface="+mn-cs"/>
              </a:rPr>
              <a:t>at atmospheric pressure (zero cm H2O) under maximally</a:t>
            </a:r>
          </a:p>
          <a:p>
            <a:r>
              <a:rPr lang="en-US" sz="1200" kern="1200" dirty="0">
                <a:solidFill>
                  <a:schemeClr val="tx1"/>
                </a:solidFill>
                <a:effectLst/>
                <a:latin typeface="+mn-lt"/>
                <a:ea typeface="+mn-ea"/>
                <a:cs typeface="+mn-cs"/>
              </a:rPr>
              <a:t>tolerated increased respiratory drive (i.e., at the same</a:t>
            </a:r>
          </a:p>
          <a:p>
            <a:r>
              <a:rPr lang="en-US" sz="1200" kern="1200" dirty="0">
                <a:solidFill>
                  <a:schemeClr val="tx1"/>
                </a:solidFill>
                <a:effectLst/>
                <a:latin typeface="+mn-lt"/>
                <a:ea typeface="+mn-ea"/>
                <a:cs typeface="+mn-cs"/>
              </a:rPr>
              <a:t>point in drive as </a:t>
            </a:r>
            <a:r>
              <a:rPr lang="en-US" sz="1200" kern="1200" dirty="0" err="1">
                <a:solidFill>
                  <a:schemeClr val="tx1"/>
                </a:solidFill>
                <a:effectLst/>
                <a:latin typeface="+mn-lt"/>
                <a:ea typeface="+mn-ea"/>
                <a:cs typeface="+mn-cs"/>
              </a:rPr>
              <a:t>Varousal</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ArTh</a:t>
            </a:r>
            <a:r>
              <a:rPr lang="en-US" sz="1200" kern="1200" dirty="0">
                <a:solidFill>
                  <a:schemeClr val="tx1"/>
                </a:solidFill>
                <a:effectLst/>
                <a:latin typeface="+mn-lt"/>
                <a:ea typeface="+mn-ea"/>
                <a:cs typeface="+mn-cs"/>
              </a:rPr>
              <a:t>). The UAG is a calculated</a:t>
            </a:r>
          </a:p>
          <a:p>
            <a:r>
              <a:rPr lang="en-US" sz="1200" kern="1200" dirty="0">
                <a:solidFill>
                  <a:schemeClr val="tx1"/>
                </a:solidFill>
                <a:effectLst/>
                <a:latin typeface="+mn-lt"/>
                <a:ea typeface="+mn-ea"/>
                <a:cs typeface="+mn-cs"/>
              </a:rPr>
              <a:t>value, using </a:t>
            </a:r>
            <a:r>
              <a:rPr lang="en-US" sz="1200" kern="1200" dirty="0" err="1">
                <a:solidFill>
                  <a:schemeClr val="tx1"/>
                </a:solidFill>
                <a:effectLst/>
                <a:latin typeface="+mn-lt"/>
                <a:ea typeface="+mn-ea"/>
                <a:cs typeface="+mn-cs"/>
              </a:rPr>
              <a:t>Vpassive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Vactive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Veupnea</a:t>
            </a:r>
            <a:r>
              <a:rPr lang="en-US" sz="1200" kern="1200" dirty="0">
                <a:solidFill>
                  <a:schemeClr val="tx1"/>
                </a:solidFill>
                <a:effectLst/>
                <a:latin typeface="+mn-lt"/>
                <a:ea typeface="+mn-ea"/>
                <a:cs typeface="+mn-cs"/>
              </a:rPr>
              <a:t>, and LG to determine</a:t>
            </a:r>
          </a:p>
          <a:p>
            <a:r>
              <a:rPr lang="en-US" sz="1200" kern="1200" dirty="0">
                <a:solidFill>
                  <a:schemeClr val="tx1"/>
                </a:solidFill>
                <a:effectLst/>
                <a:latin typeface="+mn-lt"/>
                <a:ea typeface="+mn-ea"/>
                <a:cs typeface="+mn-cs"/>
              </a:rPr>
              <a:t>the increase (or decrease) in ventilation achieved</a:t>
            </a:r>
          </a:p>
          <a:p>
            <a:r>
              <a:rPr lang="en-US" sz="1200" kern="1200" dirty="0">
                <a:solidFill>
                  <a:schemeClr val="tx1"/>
                </a:solidFill>
                <a:effectLst/>
                <a:latin typeface="+mn-lt"/>
                <a:ea typeface="+mn-ea"/>
                <a:cs typeface="+mn-cs"/>
              </a:rPr>
              <a:t>using an increase in respiratory drive.</a:t>
            </a:r>
          </a:p>
          <a:p>
            <a:r>
              <a:rPr lang="en-US" sz="1200" kern="1200" dirty="0">
                <a:solidFill>
                  <a:schemeClr val="tx1"/>
                </a:solidFill>
                <a:effectLst/>
                <a:latin typeface="+mn-lt"/>
                <a:ea typeface="+mn-ea"/>
                <a:cs typeface="+mn-cs"/>
              </a:rPr>
              <a:t>Loop Gain (LG): Measures instability in ventilatory control,</a:t>
            </a:r>
          </a:p>
          <a:p>
            <a:r>
              <a:rPr lang="en-US" sz="1200" kern="1200" dirty="0">
                <a:solidFill>
                  <a:schemeClr val="tx1"/>
                </a:solidFill>
                <a:effectLst/>
                <a:latin typeface="+mn-lt"/>
                <a:ea typeface="+mn-ea"/>
                <a:cs typeface="+mn-cs"/>
              </a:rPr>
              <a:t>by measuring the ratio of ventilatory response to a</a:t>
            </a:r>
          </a:p>
          <a:p>
            <a:r>
              <a:rPr lang="en-US" sz="1200" kern="1200" dirty="0">
                <a:solidFill>
                  <a:schemeClr val="tx1"/>
                </a:solidFill>
                <a:effectLst/>
                <a:latin typeface="+mn-lt"/>
                <a:ea typeface="+mn-ea"/>
                <a:cs typeface="+mn-cs"/>
              </a:rPr>
              <a:t>steady-state ventilatory disturbance. The disturbance is</a:t>
            </a:r>
          </a:p>
          <a:p>
            <a:r>
              <a:rPr lang="en-US" sz="1200" kern="1200" dirty="0">
                <a:solidFill>
                  <a:schemeClr val="tx1"/>
                </a:solidFill>
                <a:effectLst/>
                <a:latin typeface="+mn-lt"/>
                <a:ea typeface="+mn-ea"/>
                <a:cs typeface="+mn-cs"/>
              </a:rPr>
              <a:t>the increase in drive that results from steady-state inspiratory</a:t>
            </a:r>
          </a:p>
          <a:p>
            <a:r>
              <a:rPr lang="en-US" sz="1200" kern="1200" dirty="0">
                <a:solidFill>
                  <a:schemeClr val="tx1"/>
                </a:solidFill>
                <a:effectLst/>
                <a:latin typeface="+mn-lt"/>
                <a:ea typeface="+mn-ea"/>
                <a:cs typeface="+mn-cs"/>
              </a:rPr>
              <a:t>flow limitation conditions, and response is determined</a:t>
            </a:r>
          </a:p>
          <a:p>
            <a:r>
              <a:rPr lang="en-US" sz="1200" kern="1200" dirty="0">
                <a:solidFill>
                  <a:schemeClr val="tx1"/>
                </a:solidFill>
                <a:effectLst/>
                <a:latin typeface="+mn-lt"/>
                <a:ea typeface="+mn-ea"/>
                <a:cs typeface="+mn-cs"/>
              </a:rPr>
              <a:t>by suddenly alleviating the flow limitation.</a:t>
            </a:r>
          </a:p>
          <a:p>
            <a:endParaRPr lang="en-US" dirty="0"/>
          </a:p>
          <a:p>
            <a:endParaRPr lang="en-US" dirty="0"/>
          </a:p>
        </p:txBody>
      </p:sp>
      <p:sp>
        <p:nvSpPr>
          <p:cNvPr id="4" name="Slide Number Placeholder 3"/>
          <p:cNvSpPr>
            <a:spLocks noGrp="1"/>
          </p:cNvSpPr>
          <p:nvPr>
            <p:ph type="sldNum" sz="quarter" idx="5"/>
          </p:nvPr>
        </p:nvSpPr>
        <p:spPr/>
        <p:txBody>
          <a:bodyPr/>
          <a:lstStyle/>
          <a:p>
            <a:fld id="{B34039EE-F296-5C4C-B7C3-08856869CF80}" type="slidenum">
              <a:rPr lang="en-US" smtClean="0"/>
              <a:t>43</a:t>
            </a:fld>
            <a:endParaRPr lang="en-US"/>
          </a:p>
        </p:txBody>
      </p:sp>
    </p:spTree>
    <p:extLst>
      <p:ext uri="{BB962C8B-B14F-4D97-AF65-F5344CB8AC3E}">
        <p14:creationId xmlns:p14="http://schemas.microsoft.com/office/powerpoint/2010/main" val="13815224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Are they diff? </a:t>
            </a:r>
            <a:r>
              <a:rPr lang="en-US" sz="1200" kern="1200" dirty="0">
                <a:solidFill>
                  <a:schemeClr val="tx1"/>
                </a:solidFill>
                <a:effectLst/>
                <a:latin typeface="+mn-lt"/>
                <a:ea typeface="+mn-ea"/>
                <a:cs typeface="+mn-cs"/>
              </a:rPr>
              <a:t>However, they are also quite distinct from each other in a sense that obesity is not always present in overlap syndrome, and chemical drive can be preserved, while OSA is not always present in obesity hypoventilation, and COPD is an exclusion criterion in the definition of OHS.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kern="1200" dirty="0">
                <a:solidFill>
                  <a:schemeClr val="tx1"/>
                </a:solidFill>
                <a:effectLst/>
                <a:latin typeface="+mn-lt"/>
                <a:ea typeface="+mn-ea"/>
                <a:cs typeface="+mn-cs"/>
              </a:rPr>
              <a:t>Meta-analysis on factors on predicting OSA in COPD</a:t>
            </a:r>
          </a:p>
          <a:p>
            <a:r>
              <a:rPr lang="en-US" sz="1200" kern="1200" dirty="0">
                <a:solidFill>
                  <a:schemeClr val="tx1"/>
                </a:solidFill>
                <a:effectLst/>
                <a:latin typeface="+mn-lt"/>
                <a:ea typeface="+mn-ea"/>
                <a:cs typeface="+mn-cs"/>
                <a:sym typeface="Wingdings" pitchFamily="2" charset="2"/>
              </a:rPr>
              <a:t></a:t>
            </a:r>
            <a:r>
              <a:rPr lang="en-US" sz="120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hlinkClick r:id="rId3" tooltip="Persistent link using digital object identifier"/>
              </a:rPr>
              <a:t>https://doi.org/10.1016/j.smrv.2016.10.004</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pPr marL="0" marR="0" lvl="0" indent="0" algn="r"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From above citation: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sz="1200" kern="1200" dirty="0">
                <a:solidFill>
                  <a:schemeClr val="tx1"/>
                </a:solidFill>
                <a:effectLst/>
                <a:latin typeface="+mn-lt"/>
                <a:ea typeface="+mn-ea"/>
                <a:cs typeface="+mn-cs"/>
              </a:rPr>
              <a:t>Chronic daytime hypercapnia would emerge if both the acute ventilatory compensation for transient nocturnal hypercapnia is compromised, as well as the bicarbonate excretion, as might be seen under condition of hypoxia (</a:t>
            </a:r>
            <a:r>
              <a:rPr lang="en-US" sz="1200" kern="1200" dirty="0" err="1">
                <a:solidFill>
                  <a:schemeClr val="tx1"/>
                </a:solidFill>
                <a:effectLst/>
                <a:latin typeface="+mn-lt"/>
                <a:ea typeface="+mn-ea"/>
                <a:cs typeface="+mn-cs"/>
              </a:rPr>
              <a:t>f.i</a:t>
            </a:r>
            <a:r>
              <a:rPr lang="en-US" sz="1200" kern="1200" dirty="0">
                <a:solidFill>
                  <a:schemeClr val="tx1"/>
                </a:solidFill>
                <a:effectLst/>
                <a:latin typeface="+mn-lt"/>
                <a:ea typeface="+mn-ea"/>
                <a:cs typeface="+mn-cs"/>
              </a:rPr>
              <a:t>. chest infection), diuretic therapy, or heart failure [170,178]. This makes both patient categories more susceptible to acute ventilatory failure [126]. Despite this, the diagnosis of overlap syndrome and of OHS appears to be often overlooked, especially in a clinical setting when dealing with the other illnesses of these patients [189].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subjects with chronic hypercapnia, there is an increased blood bicarbonate concentration, which may inhibit the ventilatory response to CO2 and decreases mouth occlusion pressure response during wakefulness and sleep [50]. When normocapnic, overlap patients can however have a normal or even enhanced ventilatory response to CO2 [51]. This is in contrast to the data on decreased hypercapnic (HCVR) and hypoxic (HVR) ventilatory response in OHS, as compared to obese, non-hypercapnic subjects [52].</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Hypoxemia and hypercapnia are however less severe in patients with overlap than in patients with OHS [54].</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Effectively, daytime hypercapnia is more common in overlap syndrome as compared to simple OSA [23]. However, a correlation between hypercapnia and the frequency and duration of respiratory events during the night could not be observed [72,73].</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23 </a:t>
            </a:r>
            <a:r>
              <a:rPr lang="en-US" sz="1200" kern="1200" dirty="0">
                <a:solidFill>
                  <a:schemeClr val="tx1"/>
                </a:solidFill>
                <a:effectLst/>
                <a:latin typeface="+mn-lt"/>
                <a:ea typeface="+mn-ea"/>
                <a:cs typeface="+mn-cs"/>
              </a:rPr>
              <a:t>Bradley TD, Rutherford A, Lue F, </a:t>
            </a:r>
            <a:r>
              <a:rPr lang="en-US" sz="1200" kern="1200" dirty="0" err="1">
                <a:solidFill>
                  <a:schemeClr val="tx1"/>
                </a:solidFill>
                <a:effectLst/>
                <a:latin typeface="+mn-lt"/>
                <a:ea typeface="+mn-ea"/>
                <a:cs typeface="+mn-cs"/>
              </a:rPr>
              <a:t>Moldofsky</a:t>
            </a:r>
            <a:r>
              <a:rPr lang="en-US" sz="1200" kern="1200" dirty="0">
                <a:solidFill>
                  <a:schemeClr val="tx1"/>
                </a:solidFill>
                <a:effectLst/>
                <a:latin typeface="+mn-lt"/>
                <a:ea typeface="+mn-ea"/>
                <a:cs typeface="+mn-cs"/>
              </a:rPr>
              <a:t> H, Grossmann RF, </a:t>
            </a:r>
            <a:r>
              <a:rPr lang="en-US" sz="1200" kern="1200" dirty="0" err="1">
                <a:solidFill>
                  <a:schemeClr val="tx1"/>
                </a:solidFill>
                <a:effectLst/>
                <a:latin typeface="+mn-lt"/>
                <a:ea typeface="+mn-ea"/>
                <a:cs typeface="+mn-cs"/>
              </a:rPr>
              <a:t>Zamel</a:t>
            </a:r>
            <a:r>
              <a:rPr lang="en-US" sz="1200" kern="1200" dirty="0">
                <a:solidFill>
                  <a:schemeClr val="tx1"/>
                </a:solidFill>
                <a:effectLst/>
                <a:latin typeface="+mn-lt"/>
                <a:ea typeface="+mn-ea"/>
                <a:cs typeface="+mn-cs"/>
              </a:rPr>
              <a:t> N, Phillipson EA: Role of diffuse airway obstruction in the hypercapnia of obstructive apnea. Am Rev Respir Dis 1986, 134:920–924.</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50 </a:t>
            </a:r>
            <a:r>
              <a:rPr lang="en-US" sz="1200" kern="1200" dirty="0">
                <a:solidFill>
                  <a:schemeClr val="tx1"/>
                </a:solidFill>
                <a:effectLst/>
                <a:latin typeface="+mn-lt"/>
                <a:ea typeface="+mn-ea"/>
                <a:cs typeface="+mn-cs"/>
              </a:rPr>
              <a:t>Radwan L, </a:t>
            </a:r>
            <a:r>
              <a:rPr lang="en-US" sz="1200" kern="1200" dirty="0" err="1">
                <a:solidFill>
                  <a:schemeClr val="tx1"/>
                </a:solidFill>
                <a:effectLst/>
                <a:latin typeface="+mn-lt"/>
                <a:ea typeface="+mn-ea"/>
                <a:cs typeface="+mn-cs"/>
              </a:rPr>
              <a:t>Maszczyk</a:t>
            </a:r>
            <a:r>
              <a:rPr lang="en-US" sz="1200" kern="1200" dirty="0">
                <a:solidFill>
                  <a:schemeClr val="tx1"/>
                </a:solidFill>
                <a:effectLst/>
                <a:latin typeface="+mn-lt"/>
                <a:ea typeface="+mn-ea"/>
                <a:cs typeface="+mn-cs"/>
              </a:rPr>
              <a:t> Z, </a:t>
            </a:r>
            <a:r>
              <a:rPr lang="en-US" sz="1200" kern="1200" dirty="0" err="1">
                <a:solidFill>
                  <a:schemeClr val="tx1"/>
                </a:solidFill>
                <a:effectLst/>
                <a:latin typeface="+mn-lt"/>
                <a:ea typeface="+mn-ea"/>
                <a:cs typeface="+mn-cs"/>
              </a:rPr>
              <a:t>Koziorowski</a:t>
            </a:r>
            <a:r>
              <a:rPr lang="en-US" sz="1200" kern="1200" dirty="0">
                <a:solidFill>
                  <a:schemeClr val="tx1"/>
                </a:solidFill>
                <a:effectLst/>
                <a:latin typeface="+mn-lt"/>
                <a:ea typeface="+mn-ea"/>
                <a:cs typeface="+mn-cs"/>
              </a:rPr>
              <a:t> A, </a:t>
            </a:r>
            <a:r>
              <a:rPr lang="en-US" sz="1200" kern="1200" dirty="0" err="1">
                <a:solidFill>
                  <a:schemeClr val="tx1"/>
                </a:solidFill>
                <a:effectLst/>
                <a:latin typeface="+mn-lt"/>
                <a:ea typeface="+mn-ea"/>
                <a:cs typeface="+mn-cs"/>
              </a:rPr>
              <a:t>Koziej</a:t>
            </a:r>
            <a:r>
              <a:rPr lang="en-US" sz="1200" kern="1200" dirty="0">
                <a:solidFill>
                  <a:schemeClr val="tx1"/>
                </a:solidFill>
                <a:effectLst/>
                <a:latin typeface="+mn-lt"/>
                <a:ea typeface="+mn-ea"/>
                <a:cs typeface="+mn-cs"/>
              </a:rPr>
              <a:t> M, </a:t>
            </a:r>
            <a:r>
              <a:rPr lang="en-US" sz="1200" kern="1200" dirty="0" err="1">
                <a:solidFill>
                  <a:schemeClr val="tx1"/>
                </a:solidFill>
                <a:effectLst/>
                <a:latin typeface="+mn-lt"/>
                <a:ea typeface="+mn-ea"/>
                <a:cs typeface="+mn-cs"/>
              </a:rPr>
              <a:t>Cieslicki</a:t>
            </a:r>
            <a:r>
              <a:rPr lang="en-US" sz="1200" kern="1200" dirty="0">
                <a:solidFill>
                  <a:schemeClr val="tx1"/>
                </a:solidFill>
                <a:effectLst/>
                <a:latin typeface="+mn-lt"/>
                <a:ea typeface="+mn-ea"/>
                <a:cs typeface="+mn-cs"/>
              </a:rPr>
              <a:t> J, </a:t>
            </a:r>
            <a:r>
              <a:rPr lang="en-US" sz="1200" kern="1200" dirty="0" err="1">
                <a:solidFill>
                  <a:schemeClr val="tx1"/>
                </a:solidFill>
                <a:effectLst/>
                <a:latin typeface="+mn-lt"/>
                <a:ea typeface="+mn-ea"/>
                <a:cs typeface="+mn-cs"/>
              </a:rPr>
              <a:t>Sliwinski</a:t>
            </a:r>
            <a:r>
              <a:rPr lang="en-US" sz="1200" kern="1200" dirty="0">
                <a:solidFill>
                  <a:schemeClr val="tx1"/>
                </a:solidFill>
                <a:effectLst/>
                <a:latin typeface="+mn-lt"/>
                <a:ea typeface="+mn-ea"/>
                <a:cs typeface="+mn-cs"/>
              </a:rPr>
              <a:t> P, Zielinski J: Control of breathing in obstructive sleep </a:t>
            </a:r>
            <a:r>
              <a:rPr lang="en-US" sz="1200" kern="1200" dirty="0" err="1">
                <a:solidFill>
                  <a:schemeClr val="tx1"/>
                </a:solidFill>
                <a:effectLst/>
                <a:latin typeface="+mn-lt"/>
                <a:ea typeface="+mn-ea"/>
                <a:cs typeface="+mn-cs"/>
              </a:rPr>
              <a:t>apnoea</a:t>
            </a:r>
            <a:r>
              <a:rPr lang="en-US" sz="1200" kern="1200" dirty="0">
                <a:solidFill>
                  <a:schemeClr val="tx1"/>
                </a:solidFill>
                <a:effectLst/>
                <a:latin typeface="+mn-lt"/>
                <a:ea typeface="+mn-ea"/>
                <a:cs typeface="+mn-cs"/>
              </a:rPr>
              <a:t> and in patients with the overlap syndrome. Eur Respir J 1995, 8:542–545</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51 </a:t>
            </a:r>
            <a:r>
              <a:rPr lang="en-US" sz="1200" kern="1200" dirty="0" err="1">
                <a:solidFill>
                  <a:schemeClr val="tx1"/>
                </a:solidFill>
                <a:effectLst/>
                <a:latin typeface="+mn-lt"/>
                <a:ea typeface="+mn-ea"/>
                <a:cs typeface="+mn-cs"/>
              </a:rPr>
              <a:t>Verbraecken</a:t>
            </a:r>
            <a:r>
              <a:rPr lang="en-US" sz="1200" kern="1200" dirty="0">
                <a:solidFill>
                  <a:schemeClr val="tx1"/>
                </a:solidFill>
                <a:effectLst/>
                <a:latin typeface="+mn-lt"/>
                <a:ea typeface="+mn-ea"/>
                <a:cs typeface="+mn-cs"/>
              </a:rPr>
              <a:t> J, De Backer W, </a:t>
            </a:r>
            <a:r>
              <a:rPr lang="en-US" sz="1200" kern="1200" dirty="0" err="1">
                <a:solidFill>
                  <a:schemeClr val="tx1"/>
                </a:solidFill>
                <a:effectLst/>
                <a:latin typeface="+mn-lt"/>
                <a:ea typeface="+mn-ea"/>
                <a:cs typeface="+mn-cs"/>
              </a:rPr>
              <a:t>Willemen</a:t>
            </a:r>
            <a:r>
              <a:rPr lang="en-US" sz="1200" kern="1200" dirty="0">
                <a:solidFill>
                  <a:schemeClr val="tx1"/>
                </a:solidFill>
                <a:effectLst/>
                <a:latin typeface="+mn-lt"/>
                <a:ea typeface="+mn-ea"/>
                <a:cs typeface="+mn-cs"/>
              </a:rPr>
              <a:t> M, De Cock W, </a:t>
            </a:r>
            <a:r>
              <a:rPr lang="en-US" sz="1200" kern="1200" dirty="0" err="1">
                <a:solidFill>
                  <a:schemeClr val="tx1"/>
                </a:solidFill>
                <a:effectLst/>
                <a:latin typeface="+mn-lt"/>
                <a:ea typeface="+mn-ea"/>
                <a:cs typeface="+mn-cs"/>
              </a:rPr>
              <a:t>Wittesaele</a:t>
            </a:r>
            <a:r>
              <a:rPr lang="en-US" sz="1200" kern="1200" dirty="0">
                <a:solidFill>
                  <a:schemeClr val="tx1"/>
                </a:solidFill>
                <a:effectLst/>
                <a:latin typeface="+mn-lt"/>
                <a:ea typeface="+mn-ea"/>
                <a:cs typeface="+mn-cs"/>
              </a:rPr>
              <a:t> W, Van de </a:t>
            </a:r>
            <a:r>
              <a:rPr lang="en-US" sz="1200" kern="1200" dirty="0" err="1">
                <a:solidFill>
                  <a:schemeClr val="tx1"/>
                </a:solidFill>
                <a:effectLst/>
                <a:latin typeface="+mn-lt"/>
                <a:ea typeface="+mn-ea"/>
                <a:cs typeface="+mn-cs"/>
              </a:rPr>
              <a:t>Heyning</a:t>
            </a:r>
            <a:r>
              <a:rPr lang="en-US" sz="1200" kern="1200" dirty="0">
                <a:solidFill>
                  <a:schemeClr val="tx1"/>
                </a:solidFill>
                <a:effectLst/>
                <a:latin typeface="+mn-lt"/>
                <a:ea typeface="+mn-ea"/>
                <a:cs typeface="+mn-cs"/>
              </a:rPr>
              <a:t> P: Chronic CO2 drive in patients with obstructive sleep apnea and effect of CPAP. Respir </a:t>
            </a:r>
            <a:r>
              <a:rPr lang="en-US" sz="1200" kern="1200" dirty="0" err="1">
                <a:solidFill>
                  <a:schemeClr val="tx1"/>
                </a:solidFill>
                <a:effectLst/>
                <a:latin typeface="+mn-lt"/>
                <a:ea typeface="+mn-ea"/>
                <a:cs typeface="+mn-cs"/>
              </a:rPr>
              <a:t>Physiol</a:t>
            </a:r>
            <a:r>
              <a:rPr lang="en-US" sz="1200" kern="1200" dirty="0">
                <a:solidFill>
                  <a:schemeClr val="tx1"/>
                </a:solidFill>
                <a:effectLst/>
                <a:latin typeface="+mn-lt"/>
                <a:ea typeface="+mn-ea"/>
                <a:cs typeface="+mn-cs"/>
              </a:rPr>
              <a:t> 1995, 101:279–287.</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52 </a:t>
            </a:r>
            <a:r>
              <a:rPr lang="en-US" sz="1200" kern="1200" dirty="0" err="1">
                <a:solidFill>
                  <a:schemeClr val="tx1"/>
                </a:solidFill>
                <a:effectLst/>
                <a:latin typeface="+mn-lt"/>
                <a:ea typeface="+mn-ea"/>
                <a:cs typeface="+mn-cs"/>
              </a:rPr>
              <a:t>Zwillich</a:t>
            </a:r>
            <a:r>
              <a:rPr lang="en-US" sz="1200" kern="1200" dirty="0">
                <a:solidFill>
                  <a:schemeClr val="tx1"/>
                </a:solidFill>
                <a:effectLst/>
                <a:latin typeface="+mn-lt"/>
                <a:ea typeface="+mn-ea"/>
                <a:cs typeface="+mn-cs"/>
              </a:rPr>
              <a:t> CW, Sutton FD, Pierson DJ, </a:t>
            </a:r>
            <a:r>
              <a:rPr lang="en-US" sz="1200" kern="1200" dirty="0" err="1">
                <a:solidFill>
                  <a:schemeClr val="tx1"/>
                </a:solidFill>
                <a:effectLst/>
                <a:latin typeface="+mn-lt"/>
                <a:ea typeface="+mn-ea"/>
                <a:cs typeface="+mn-cs"/>
              </a:rPr>
              <a:t>Greagh</a:t>
            </a:r>
            <a:r>
              <a:rPr lang="en-US" sz="1200" kern="1200" dirty="0">
                <a:solidFill>
                  <a:schemeClr val="tx1"/>
                </a:solidFill>
                <a:effectLst/>
                <a:latin typeface="+mn-lt"/>
                <a:ea typeface="+mn-ea"/>
                <a:cs typeface="+mn-cs"/>
              </a:rPr>
              <a:t> EM, Weil JV: Decreased hypoxic ventilatory drive in the obesity hypoventilation syndrome. Am J Med 1975, 59:343–348.</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54 </a:t>
            </a:r>
            <a:r>
              <a:rPr lang="en-US" sz="1200" kern="1200" dirty="0">
                <a:solidFill>
                  <a:schemeClr val="tx1"/>
                </a:solidFill>
                <a:effectLst/>
                <a:latin typeface="+mn-lt"/>
                <a:ea typeface="+mn-ea"/>
                <a:cs typeface="+mn-cs"/>
              </a:rPr>
              <a:t>Kessler R, </a:t>
            </a:r>
            <a:r>
              <a:rPr lang="en-US" sz="1200" kern="1200" dirty="0" err="1">
                <a:solidFill>
                  <a:schemeClr val="tx1"/>
                </a:solidFill>
                <a:effectLst/>
                <a:latin typeface="+mn-lt"/>
                <a:ea typeface="+mn-ea"/>
                <a:cs typeface="+mn-cs"/>
              </a:rPr>
              <a:t>Chaouat</a:t>
            </a:r>
            <a:r>
              <a:rPr lang="en-US" sz="1200" kern="1200" dirty="0">
                <a:solidFill>
                  <a:schemeClr val="tx1"/>
                </a:solidFill>
                <a:effectLst/>
                <a:latin typeface="+mn-lt"/>
                <a:ea typeface="+mn-ea"/>
                <a:cs typeface="+mn-cs"/>
              </a:rPr>
              <a:t> A, </a:t>
            </a:r>
            <a:r>
              <a:rPr lang="en-US" sz="1200" kern="1200" dirty="0" err="1">
                <a:solidFill>
                  <a:schemeClr val="tx1"/>
                </a:solidFill>
                <a:effectLst/>
                <a:latin typeface="+mn-lt"/>
                <a:ea typeface="+mn-ea"/>
                <a:cs typeface="+mn-cs"/>
              </a:rPr>
              <a:t>Schinkewitch</a:t>
            </a:r>
            <a:r>
              <a:rPr lang="en-US" sz="1200" kern="1200" dirty="0">
                <a:solidFill>
                  <a:schemeClr val="tx1"/>
                </a:solidFill>
                <a:effectLst/>
                <a:latin typeface="+mn-lt"/>
                <a:ea typeface="+mn-ea"/>
                <a:cs typeface="+mn-cs"/>
              </a:rPr>
              <a:t> P, Faller M, </a:t>
            </a:r>
            <a:r>
              <a:rPr lang="en-US" sz="1200" kern="1200" dirty="0" err="1">
                <a:solidFill>
                  <a:schemeClr val="tx1"/>
                </a:solidFill>
                <a:effectLst/>
                <a:latin typeface="+mn-lt"/>
                <a:ea typeface="+mn-ea"/>
                <a:cs typeface="+mn-cs"/>
              </a:rPr>
              <a:t>Casel</a:t>
            </a:r>
            <a:r>
              <a:rPr lang="en-US" sz="1200" kern="1200" dirty="0">
                <a:solidFill>
                  <a:schemeClr val="tx1"/>
                </a:solidFill>
                <a:effectLst/>
                <a:latin typeface="+mn-lt"/>
                <a:ea typeface="+mn-ea"/>
                <a:cs typeface="+mn-cs"/>
              </a:rPr>
              <a:t> S, Krieger J, </a:t>
            </a:r>
            <a:r>
              <a:rPr lang="en-US" sz="1200" kern="1200" dirty="0" err="1">
                <a:solidFill>
                  <a:schemeClr val="tx1"/>
                </a:solidFill>
                <a:effectLst/>
                <a:latin typeface="+mn-lt"/>
                <a:ea typeface="+mn-ea"/>
                <a:cs typeface="+mn-cs"/>
              </a:rPr>
              <a:t>Weitzenblum</a:t>
            </a:r>
            <a:r>
              <a:rPr lang="en-US" sz="1200" kern="1200" dirty="0">
                <a:solidFill>
                  <a:schemeClr val="tx1"/>
                </a:solidFill>
                <a:effectLst/>
                <a:latin typeface="+mn-lt"/>
                <a:ea typeface="+mn-ea"/>
                <a:cs typeface="+mn-cs"/>
              </a:rPr>
              <a:t> E: The obesity-hypoventilation syndrome revisited: a prospective study of 34 consecutive cases. Chest 2001, 120:369–376</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72 </a:t>
            </a:r>
            <a:r>
              <a:rPr lang="en-US" sz="1200" kern="1200" dirty="0" err="1">
                <a:solidFill>
                  <a:schemeClr val="tx1"/>
                </a:solidFill>
                <a:effectLst/>
                <a:latin typeface="+mn-lt"/>
                <a:ea typeface="+mn-ea"/>
                <a:cs typeface="+mn-cs"/>
              </a:rPr>
              <a:t>Garay</a:t>
            </a:r>
            <a:r>
              <a:rPr lang="en-US" sz="1200" kern="1200" dirty="0">
                <a:solidFill>
                  <a:schemeClr val="tx1"/>
                </a:solidFill>
                <a:effectLst/>
                <a:latin typeface="+mn-lt"/>
                <a:ea typeface="+mn-ea"/>
                <a:cs typeface="+mn-cs"/>
              </a:rPr>
              <a:t> SM, Rapoport D, Sorkin B, Epstein H, Feinberg I, Goldring RM: Regulation of ventilation in the obstructive sleep apnea syndrome. Am Rev Respir Dis 1981, 124:451–457.</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73 </a:t>
            </a:r>
            <a:r>
              <a:rPr lang="en-US" sz="1200" kern="1200" dirty="0" err="1">
                <a:solidFill>
                  <a:schemeClr val="tx1"/>
                </a:solidFill>
                <a:effectLst/>
                <a:latin typeface="+mn-lt"/>
                <a:ea typeface="+mn-ea"/>
                <a:cs typeface="+mn-cs"/>
              </a:rPr>
              <a:t>Lopata</a:t>
            </a:r>
            <a:r>
              <a:rPr lang="en-US" sz="1200" kern="1200" dirty="0">
                <a:solidFill>
                  <a:schemeClr val="tx1"/>
                </a:solidFill>
                <a:effectLst/>
                <a:latin typeface="+mn-lt"/>
                <a:ea typeface="+mn-ea"/>
                <a:cs typeface="+mn-cs"/>
              </a:rPr>
              <a:t> M, </a:t>
            </a:r>
            <a:r>
              <a:rPr lang="en-US" sz="1200" kern="1200" dirty="0" err="1">
                <a:solidFill>
                  <a:schemeClr val="tx1"/>
                </a:solidFill>
                <a:effectLst/>
                <a:latin typeface="+mn-lt"/>
                <a:ea typeface="+mn-ea"/>
                <a:cs typeface="+mn-cs"/>
              </a:rPr>
              <a:t>Onal</a:t>
            </a:r>
            <a:r>
              <a:rPr lang="en-US" sz="1200" kern="1200" dirty="0">
                <a:solidFill>
                  <a:schemeClr val="tx1"/>
                </a:solidFill>
                <a:effectLst/>
                <a:latin typeface="+mn-lt"/>
                <a:ea typeface="+mn-ea"/>
                <a:cs typeface="+mn-cs"/>
              </a:rPr>
              <a:t> E: Mass loading, sleep apnea, and the pathogenesis of obesity hypoventilation. Am Rev Respir Dis 1982, 126:640–645.</a:t>
            </a:r>
          </a:p>
          <a:p>
            <a:endParaRPr lang="en-US" dirty="0"/>
          </a:p>
        </p:txBody>
      </p:sp>
      <p:sp>
        <p:nvSpPr>
          <p:cNvPr id="4" name="Slide Number Placeholder 3"/>
          <p:cNvSpPr>
            <a:spLocks noGrp="1"/>
          </p:cNvSpPr>
          <p:nvPr>
            <p:ph type="sldNum" sz="quarter" idx="5"/>
          </p:nvPr>
        </p:nvSpPr>
        <p:spPr/>
        <p:txBody>
          <a:bodyPr/>
          <a:lstStyle/>
          <a:p>
            <a:fld id="{6741A61A-74B6-D548-8F66-DDC3192B23D6}" type="slidenum">
              <a:rPr lang="en-US" smtClean="0"/>
              <a:t>44</a:t>
            </a:fld>
            <a:endParaRPr lang="en-US"/>
          </a:p>
        </p:txBody>
      </p:sp>
    </p:spTree>
    <p:extLst>
      <p:ext uri="{BB962C8B-B14F-4D97-AF65-F5344CB8AC3E}">
        <p14:creationId xmlns:p14="http://schemas.microsoft.com/office/powerpoint/2010/main" val="25312909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10 - Martinez CH, </a:t>
            </a:r>
            <a:r>
              <a:rPr lang="en-US" sz="1200" b="0" i="0" kern="1200" dirty="0" err="1">
                <a:solidFill>
                  <a:schemeClr val="tx1"/>
                </a:solidFill>
                <a:effectLst/>
                <a:latin typeface="+mn-lt"/>
                <a:ea typeface="+mn-ea"/>
                <a:cs typeface="+mn-cs"/>
              </a:rPr>
              <a:t>Mannino</a:t>
            </a:r>
            <a:r>
              <a:rPr lang="en-US" sz="1200" b="0" i="0" kern="1200" dirty="0">
                <a:solidFill>
                  <a:schemeClr val="tx1"/>
                </a:solidFill>
                <a:effectLst/>
                <a:latin typeface="+mn-lt"/>
                <a:ea typeface="+mn-ea"/>
                <a:cs typeface="+mn-cs"/>
              </a:rPr>
              <a:t> DM, </a:t>
            </a:r>
            <a:r>
              <a:rPr lang="en-US" sz="1200" b="0" i="0" kern="1200" dirty="0" err="1">
                <a:solidFill>
                  <a:schemeClr val="tx1"/>
                </a:solidFill>
                <a:effectLst/>
                <a:latin typeface="+mn-lt"/>
                <a:ea typeface="+mn-ea"/>
                <a:cs typeface="+mn-cs"/>
              </a:rPr>
              <a:t>Jaimes</a:t>
            </a:r>
            <a:r>
              <a:rPr lang="en-US" sz="1200" b="0" i="0" kern="1200" dirty="0">
                <a:solidFill>
                  <a:schemeClr val="tx1"/>
                </a:solidFill>
                <a:effectLst/>
                <a:latin typeface="+mn-lt"/>
                <a:ea typeface="+mn-ea"/>
                <a:cs typeface="+mn-cs"/>
              </a:rPr>
              <a:t> FA, Curtis JL, Han MK, Hansel NN, </a:t>
            </a:r>
            <a:r>
              <a:rPr lang="en-US" sz="1200" b="0" i="1" kern="1200" dirty="0">
                <a:solidFill>
                  <a:schemeClr val="tx1"/>
                </a:solidFill>
                <a:effectLst/>
                <a:latin typeface="+mn-lt"/>
                <a:ea typeface="+mn-ea"/>
                <a:cs typeface="+mn-cs"/>
              </a:rPr>
              <a:t>et al</a:t>
            </a:r>
            <a:r>
              <a:rPr lang="en-US" sz="1200" b="0" i="0" kern="1200" dirty="0">
                <a:solidFill>
                  <a:schemeClr val="tx1"/>
                </a:solidFill>
                <a:effectLst/>
                <a:latin typeface="+mn-lt"/>
                <a:ea typeface="+mn-ea"/>
                <a:cs typeface="+mn-cs"/>
              </a:rPr>
              <a:t>. Undiagnosed obstructive lung disease in the United States: associated factors and long-term mortality. </a:t>
            </a:r>
            <a:r>
              <a:rPr lang="en-US" sz="1200" b="0" i="1" kern="1200" dirty="0">
                <a:solidFill>
                  <a:schemeClr val="tx1"/>
                </a:solidFill>
                <a:effectLst/>
                <a:latin typeface="+mn-lt"/>
                <a:ea typeface="+mn-ea"/>
                <a:cs typeface="+mn-cs"/>
              </a:rPr>
              <a:t>Ann Am </a:t>
            </a:r>
            <a:r>
              <a:rPr lang="en-US" sz="1200" b="0" i="1" kern="1200" dirty="0" err="1">
                <a:solidFill>
                  <a:schemeClr val="tx1"/>
                </a:solidFill>
                <a:effectLst/>
                <a:latin typeface="+mn-lt"/>
                <a:ea typeface="+mn-ea"/>
                <a:cs typeface="+mn-cs"/>
              </a:rPr>
              <a:t>Thorac</a:t>
            </a:r>
            <a:r>
              <a:rPr lang="en-US" sz="1200" b="0" i="1" kern="1200" dirty="0">
                <a:solidFill>
                  <a:schemeClr val="tx1"/>
                </a:solidFill>
                <a:effectLst/>
                <a:latin typeface="+mn-lt"/>
                <a:ea typeface="+mn-ea"/>
                <a:cs typeface="+mn-cs"/>
              </a:rPr>
              <a:t> Soc</a:t>
            </a:r>
            <a:r>
              <a:rPr lang="en-US" sz="1200" b="0" i="0" kern="1200" dirty="0">
                <a:solidFill>
                  <a:schemeClr val="tx1"/>
                </a:solidFill>
                <a:effectLst/>
                <a:latin typeface="+mn-lt"/>
                <a:ea typeface="+mn-ea"/>
                <a:cs typeface="+mn-cs"/>
              </a:rPr>
              <a:t> 2015;12:1788–1795.</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Narrative review - https://</a:t>
            </a:r>
            <a:r>
              <a:rPr lang="en-US" sz="1200" b="0" i="0" kern="1200" dirty="0" err="1">
                <a:solidFill>
                  <a:schemeClr val="tx1"/>
                </a:solidFill>
                <a:effectLst/>
                <a:latin typeface="+mn-lt"/>
                <a:ea typeface="+mn-ea"/>
                <a:cs typeface="+mn-cs"/>
              </a:rPr>
              <a:t>www.atsjournals.org</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doi</a:t>
            </a:r>
            <a:r>
              <a:rPr lang="en-US" sz="1200" b="0" i="0" kern="1200" dirty="0">
                <a:solidFill>
                  <a:schemeClr val="tx1"/>
                </a:solidFill>
                <a:effectLst/>
                <a:latin typeface="+mn-lt"/>
                <a:ea typeface="+mn-ea"/>
                <a:cs typeface="+mn-cs"/>
              </a:rPr>
              <a:t>/10.1164/rccm.201804-0621CI</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Scoping review of missed diagnosed of COPD appendix summarizing - https://</a:t>
            </a:r>
            <a:r>
              <a:rPr lang="en-US" sz="1200" b="0" i="0" kern="1200" dirty="0" err="1">
                <a:solidFill>
                  <a:schemeClr val="tx1"/>
                </a:solidFill>
                <a:effectLst/>
                <a:latin typeface="+mn-lt"/>
                <a:ea typeface="+mn-ea"/>
                <a:cs typeface="+mn-cs"/>
              </a:rPr>
              <a:t>www.resmedjournal.com</a:t>
            </a:r>
            <a:r>
              <a:rPr lang="en-US" sz="1200" b="0" i="0" kern="1200" dirty="0">
                <a:solidFill>
                  <a:schemeClr val="tx1"/>
                </a:solidFill>
                <a:effectLst/>
                <a:latin typeface="+mn-lt"/>
                <a:ea typeface="+mn-ea"/>
                <a:cs typeface="+mn-cs"/>
              </a:rPr>
              <a:t>/action/</a:t>
            </a:r>
            <a:r>
              <a:rPr lang="en-US" sz="1200" b="0" i="0" kern="1200" dirty="0" err="1">
                <a:solidFill>
                  <a:schemeClr val="tx1"/>
                </a:solidFill>
                <a:effectLst/>
                <a:latin typeface="+mn-lt"/>
                <a:ea typeface="+mn-ea"/>
                <a:cs typeface="+mn-cs"/>
              </a:rPr>
              <a:t>showFullTableHTML?isHtml</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true&amp;tableId</a:t>
            </a:r>
            <a:r>
              <a:rPr lang="en-US" sz="1200" b="0" i="0" kern="1200" dirty="0">
                <a:solidFill>
                  <a:schemeClr val="tx1"/>
                </a:solidFill>
                <a:effectLst/>
                <a:latin typeface="+mn-lt"/>
                <a:ea typeface="+mn-ea"/>
                <a:cs typeface="+mn-cs"/>
              </a:rPr>
              <a:t>=undtbl1&amp;pii=S0954-6111%2817%2930157-9</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Why important? Similar to other studies, a large proportion of patients were misdiagnosed as having COPD or left heart failure and likely received inappropriate therapy (including systemic steroids and inhalers)</a:t>
            </a:r>
          </a:p>
          <a:p>
            <a:r>
              <a:rPr lang="en-US" sz="1200" kern="1200" dirty="0">
                <a:solidFill>
                  <a:schemeClr val="tx1"/>
                </a:solidFill>
                <a:effectLst/>
                <a:latin typeface="+mn-lt"/>
                <a:ea typeface="+mn-ea"/>
                <a:cs typeface="+mn-cs"/>
              </a:rPr>
              <a:t>(36). -  Collins BF, </a:t>
            </a:r>
            <a:r>
              <a:rPr lang="en-US" sz="1200" kern="1200" dirty="0" err="1">
                <a:solidFill>
                  <a:schemeClr val="tx1"/>
                </a:solidFill>
                <a:effectLst/>
                <a:latin typeface="+mn-lt"/>
                <a:ea typeface="+mn-ea"/>
                <a:cs typeface="+mn-cs"/>
              </a:rPr>
              <a:t>Ramenofsky</a:t>
            </a:r>
            <a:r>
              <a:rPr lang="en-US" sz="1200" kern="1200" dirty="0">
                <a:solidFill>
                  <a:schemeClr val="tx1"/>
                </a:solidFill>
                <a:effectLst/>
                <a:latin typeface="+mn-lt"/>
                <a:ea typeface="+mn-ea"/>
                <a:cs typeface="+mn-cs"/>
              </a:rPr>
              <a:t> D, Au DH, Ma J, </a:t>
            </a:r>
            <a:r>
              <a:rPr lang="en-US" sz="1200" kern="1200" dirty="0" err="1">
                <a:solidFill>
                  <a:schemeClr val="tx1"/>
                </a:solidFill>
                <a:effectLst/>
                <a:latin typeface="+mn-lt"/>
                <a:ea typeface="+mn-ea"/>
                <a:cs typeface="+mn-cs"/>
              </a:rPr>
              <a:t>Uman</a:t>
            </a:r>
            <a:r>
              <a:rPr lang="en-US" sz="1200" kern="1200" dirty="0">
                <a:solidFill>
                  <a:schemeClr val="tx1"/>
                </a:solidFill>
                <a:effectLst/>
                <a:latin typeface="+mn-lt"/>
                <a:ea typeface="+mn-ea"/>
                <a:cs typeface="+mn-cs"/>
              </a:rPr>
              <a:t> JE, Feemster LC. The association of weight with the detection of airflow obstruction and inhaled treatment among patients with a clinical diagnosis of COPD. </a:t>
            </a:r>
            <a:r>
              <a:rPr lang="en-US" sz="1200" i="1" kern="1200" dirty="0">
                <a:solidFill>
                  <a:schemeClr val="tx1"/>
                </a:solidFill>
                <a:effectLst/>
                <a:latin typeface="+mn-lt"/>
                <a:ea typeface="+mn-ea"/>
                <a:cs typeface="+mn-cs"/>
              </a:rPr>
              <a:t>Chest</a:t>
            </a:r>
            <a:r>
              <a:rPr lang="en-US" sz="1200" kern="1200" dirty="0">
                <a:solidFill>
                  <a:schemeClr val="tx1"/>
                </a:solidFill>
                <a:effectLst/>
                <a:latin typeface="+mn-lt"/>
                <a:ea typeface="+mn-ea"/>
                <a:cs typeface="+mn-cs"/>
              </a:rPr>
              <a:t> 2014;146:1513‐1520.</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“dyspneic obese patients are frequently misdiagnosed with asthma or COPD</a:t>
            </a:r>
          </a:p>
          <a:p>
            <a:r>
              <a:rPr lang="en-US" sz="1200" kern="1200" dirty="0">
                <a:solidFill>
                  <a:schemeClr val="tx1"/>
                </a:solidFill>
                <a:effectLst/>
                <a:latin typeface="+mn-lt"/>
                <a:ea typeface="+mn-ea"/>
                <a:cs typeface="+mn-cs"/>
              </a:rPr>
              <a:t>and treated with inappropriate pharmacologic agents (37).”</a:t>
            </a:r>
          </a:p>
          <a:p>
            <a:r>
              <a:rPr lang="en-US" sz="1200" kern="1200" dirty="0">
                <a:solidFill>
                  <a:schemeClr val="tx1"/>
                </a:solidFill>
                <a:effectLst/>
                <a:latin typeface="+mn-lt"/>
                <a:ea typeface="+mn-ea"/>
                <a:cs typeface="+mn-cs"/>
              </a:rPr>
              <a:t>Sin DD, Jones RL, Man SF. Obesity is a risk factor for dyspnea but not for airflow obstruction. </a:t>
            </a:r>
            <a:r>
              <a:rPr lang="en-US" sz="1200" i="1" kern="1200" dirty="0">
                <a:solidFill>
                  <a:schemeClr val="tx1"/>
                </a:solidFill>
                <a:effectLst/>
                <a:latin typeface="+mn-lt"/>
                <a:ea typeface="+mn-ea"/>
                <a:cs typeface="+mn-cs"/>
              </a:rPr>
              <a:t>Arch Intern Med</a:t>
            </a:r>
            <a:r>
              <a:rPr lang="en-US" sz="1200" kern="1200" dirty="0">
                <a:solidFill>
                  <a:schemeClr val="tx1"/>
                </a:solidFill>
                <a:effectLst/>
                <a:latin typeface="+mn-lt"/>
                <a:ea typeface="+mn-ea"/>
                <a:cs typeface="+mn-cs"/>
              </a:rPr>
              <a:t> 2002;162:1477‐1481.</a:t>
            </a:r>
          </a:p>
          <a:p>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6741A61A-74B6-D548-8F66-DDC3192B23D6}" type="slidenum">
              <a:rPr lang="en-US" smtClean="0"/>
              <a:t>45</a:t>
            </a:fld>
            <a:endParaRPr lang="en-US"/>
          </a:p>
        </p:txBody>
      </p:sp>
    </p:spTree>
    <p:extLst>
      <p:ext uri="{BB962C8B-B14F-4D97-AF65-F5344CB8AC3E}">
        <p14:creationId xmlns:p14="http://schemas.microsoft.com/office/powerpoint/2010/main" val="25727904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“Questionnaires to screen and determine the probability of OSA, such as the Epworth Sleepiness Scale, the STOP BANG or the Berlin questionnaire, have not been specifically validated for patients with coexisting COPD and should therefore be used with some caution [41]. Specific sleep-related questionnaires for COPD patients have been developed but clinical experience is limited [42, 43].”</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41 </a:t>
            </a:r>
            <a:r>
              <a:rPr lang="en-US" sz="1200" kern="1200" dirty="0" err="1">
                <a:solidFill>
                  <a:schemeClr val="tx1"/>
                </a:solidFill>
                <a:effectLst/>
                <a:latin typeface="+mn-lt"/>
                <a:ea typeface="+mn-ea"/>
                <a:cs typeface="+mn-cs"/>
              </a:rPr>
              <a:t>Faria</a:t>
            </a:r>
            <a:r>
              <a:rPr lang="en-US" sz="1200" kern="1200" dirty="0">
                <a:solidFill>
                  <a:schemeClr val="tx1"/>
                </a:solidFill>
                <a:effectLst/>
                <a:latin typeface="+mn-lt"/>
                <a:ea typeface="+mn-ea"/>
                <a:cs typeface="+mn-cs"/>
              </a:rPr>
              <a:t> AC, da Costa CH, Rufino R. Sleep Apnea Clinical Score, Berlin Questionnaire, or Epworth Sleepiness Scale: which is the best obstructive sleep apnea predictor in patients with COPD? Int J Gen Med 2015; 8: 275–281.</a:t>
            </a:r>
          </a:p>
          <a:p>
            <a:r>
              <a:rPr lang="en-US" sz="1200" kern="1200" dirty="0">
                <a:solidFill>
                  <a:schemeClr val="tx1"/>
                </a:solidFill>
                <a:effectLst/>
                <a:latin typeface="+mn-lt"/>
                <a:ea typeface="+mn-ea"/>
                <a:cs typeface="+mn-cs"/>
              </a:rPr>
              <a:t>42 Soler X, Liao SY, Marin JM, et al. Age, gender, neck circumference, and Epworth sleepiness scale do not predict obstructive sleep apnea (OSA) in moderate to severe chronic obstructive pulmonary disease (COPD): the challenge to predict OSA in advanced COPD. </a:t>
            </a:r>
            <a:r>
              <a:rPr lang="en-US" sz="1200" kern="1200" dirty="0" err="1">
                <a:solidFill>
                  <a:schemeClr val="tx1"/>
                </a:solidFill>
                <a:effectLst/>
                <a:latin typeface="+mn-lt"/>
                <a:ea typeface="+mn-ea"/>
                <a:cs typeface="+mn-cs"/>
              </a:rPr>
              <a:t>PLoS</a:t>
            </a:r>
            <a:r>
              <a:rPr lang="en-US" sz="1200" kern="1200" dirty="0">
                <a:solidFill>
                  <a:schemeClr val="tx1"/>
                </a:solidFill>
                <a:effectLst/>
                <a:latin typeface="+mn-lt"/>
                <a:ea typeface="+mn-ea"/>
                <a:cs typeface="+mn-cs"/>
              </a:rPr>
              <a:t> One 2017; 12: e0177289.</a:t>
            </a:r>
          </a:p>
          <a:p>
            <a:endParaRPr lang="en-US" dirty="0"/>
          </a:p>
        </p:txBody>
      </p:sp>
      <p:sp>
        <p:nvSpPr>
          <p:cNvPr id="4" name="Slide Number Placeholder 3"/>
          <p:cNvSpPr>
            <a:spLocks noGrp="1"/>
          </p:cNvSpPr>
          <p:nvPr>
            <p:ph type="sldNum" sz="quarter" idx="5"/>
          </p:nvPr>
        </p:nvSpPr>
        <p:spPr/>
        <p:txBody>
          <a:bodyPr/>
          <a:lstStyle/>
          <a:p>
            <a:fld id="{6741A61A-74B6-D548-8F66-DDC3192B23D6}" type="slidenum">
              <a:rPr lang="en-US" smtClean="0"/>
              <a:t>46</a:t>
            </a:fld>
            <a:endParaRPr lang="en-US"/>
          </a:p>
        </p:txBody>
      </p:sp>
    </p:spTree>
    <p:extLst>
      <p:ext uri="{BB962C8B-B14F-4D97-AF65-F5344CB8AC3E}">
        <p14:creationId xmlns:p14="http://schemas.microsoft.com/office/powerpoint/2010/main" val="480680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effectLst/>
                <a:latin typeface="+mn-lt"/>
                <a:ea typeface="+mn-ea"/>
                <a:cs typeface="+mn-cs"/>
              </a:rPr>
              <a:t>Köhnlein</a:t>
            </a:r>
            <a:r>
              <a:rPr lang="en-US" sz="1200" kern="1200" dirty="0">
                <a:solidFill>
                  <a:schemeClr val="tx1"/>
                </a:solidFill>
                <a:effectLst/>
                <a:latin typeface="+mn-lt"/>
                <a:ea typeface="+mn-ea"/>
                <a:cs typeface="+mn-cs"/>
              </a:rPr>
              <a:t> et al. (42) published a randomized trial showing a mortality benefit in patients</a:t>
            </a:r>
          </a:p>
          <a:p>
            <a:r>
              <a:rPr lang="en-US" sz="1200" kern="1200" dirty="0">
                <a:solidFill>
                  <a:schemeClr val="tx1"/>
                </a:solidFill>
                <a:effectLst/>
                <a:latin typeface="+mn-lt"/>
                <a:ea typeface="+mn-ea"/>
                <a:cs typeface="+mn-cs"/>
              </a:rPr>
              <a:t>with hypercapnic COPD treated with bi-level PAP therapy compared with usual care. However,</a:t>
            </a:r>
          </a:p>
          <a:p>
            <a:r>
              <a:rPr lang="en-US" sz="1200" kern="1200" dirty="0">
                <a:solidFill>
                  <a:schemeClr val="tx1"/>
                </a:solidFill>
                <a:effectLst/>
                <a:latin typeface="+mn-lt"/>
                <a:ea typeface="+mn-ea"/>
                <a:cs typeface="+mn-cs"/>
              </a:rPr>
              <a:t>sleep studies were not systematically conducted in that study and therefore the potential</a:t>
            </a:r>
          </a:p>
          <a:p>
            <a:r>
              <a:rPr lang="en-US" sz="1200" kern="1200" dirty="0">
                <a:solidFill>
                  <a:schemeClr val="tx1"/>
                </a:solidFill>
                <a:effectLst/>
                <a:latin typeface="+mn-lt"/>
                <a:ea typeface="+mn-ea"/>
                <a:cs typeface="+mn-cs"/>
              </a:rPr>
              <a:t>benefits of treating COPD versus treating overlap syndrome versus treating hypercapnic</a:t>
            </a:r>
          </a:p>
          <a:p>
            <a:r>
              <a:rPr lang="en-US" sz="1200" kern="1200" dirty="0">
                <a:solidFill>
                  <a:schemeClr val="tx1"/>
                </a:solidFill>
                <a:effectLst/>
                <a:latin typeface="+mn-lt"/>
                <a:ea typeface="+mn-ea"/>
                <a:cs typeface="+mn-cs"/>
              </a:rPr>
              <a:t>respiratory failure remained unclear. Murphy et al. found that treatment with bi-level PAP was</a:t>
            </a:r>
          </a:p>
          <a:p>
            <a:r>
              <a:rPr lang="en-US" sz="1200" kern="1200" dirty="0">
                <a:solidFill>
                  <a:schemeClr val="tx1"/>
                </a:solidFill>
                <a:effectLst/>
                <a:latin typeface="+mn-lt"/>
                <a:ea typeface="+mn-ea"/>
                <a:cs typeface="+mn-cs"/>
              </a:rPr>
              <a:t>effective for preventing exacerbations in patients with COPD (43). However, again sleep was</a:t>
            </a:r>
          </a:p>
          <a:p>
            <a:r>
              <a:rPr lang="en-US" sz="1200" kern="1200" dirty="0">
                <a:solidFill>
                  <a:schemeClr val="tx1"/>
                </a:solidFill>
                <a:effectLst/>
                <a:latin typeface="+mn-lt"/>
                <a:ea typeface="+mn-ea"/>
                <a:cs typeface="+mn-cs"/>
              </a:rPr>
              <a:t>not systematically assessed and thus the benefits of treating overlap syndrome versus COPD</a:t>
            </a:r>
          </a:p>
          <a:p>
            <a:r>
              <a:rPr lang="en-US" sz="1200" kern="1200" dirty="0">
                <a:solidFill>
                  <a:schemeClr val="tx1"/>
                </a:solidFill>
                <a:effectLst/>
                <a:latin typeface="+mn-lt"/>
                <a:ea typeface="+mn-ea"/>
                <a:cs typeface="+mn-cs"/>
              </a:rPr>
              <a:t>are unclear. Our findings confirm the benefits seen in studies by Marin et al. (18) and </a:t>
            </a:r>
            <a:r>
              <a:rPr lang="en-US" sz="1200" kern="1200" dirty="0" err="1">
                <a:solidFill>
                  <a:schemeClr val="tx1"/>
                </a:solidFill>
                <a:effectLst/>
                <a:latin typeface="+mn-lt"/>
                <a:ea typeface="+mn-ea"/>
                <a:cs typeface="+mn-cs"/>
              </a:rPr>
              <a:t>Stanchina</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et al (20), both of which reported a reduction in mortality associated with PAP-treatment for</a:t>
            </a:r>
          </a:p>
          <a:p>
            <a:r>
              <a:rPr lang="en-US" sz="1200" kern="1200" dirty="0">
                <a:solidFill>
                  <a:schemeClr val="tx1"/>
                </a:solidFill>
                <a:effectLst/>
                <a:latin typeface="+mn-lt"/>
                <a:ea typeface="+mn-ea"/>
                <a:cs typeface="+mn-cs"/>
              </a:rPr>
              <a:t>patients with overlap syndrome, and extend the findings to other important outcomes</a:t>
            </a:r>
          </a:p>
          <a:p>
            <a:r>
              <a:rPr lang="en-US" sz="1200" kern="1200" dirty="0">
                <a:solidFill>
                  <a:schemeClr val="tx1"/>
                </a:solidFill>
                <a:effectLst/>
                <a:latin typeface="+mn-lt"/>
                <a:ea typeface="+mn-ea"/>
                <a:cs typeface="+mn-cs"/>
              </a:rPr>
              <a:t>including hospitalization and ER visits in a nationally representative population. We are not</a:t>
            </a:r>
          </a:p>
          <a:p>
            <a:r>
              <a:rPr lang="en-US" sz="1200" kern="1200">
                <a:solidFill>
                  <a:schemeClr val="tx1"/>
                </a:solidFill>
                <a:effectLst/>
                <a:latin typeface="+mn-lt"/>
                <a:ea typeface="+mn-ea"/>
                <a:cs typeface="+mn-cs"/>
              </a:rPr>
              <a:t>aware of any randomized trials to date that have investigated therapy for overlap syndrome.</a:t>
            </a:r>
          </a:p>
          <a:p>
            <a:endParaRPr lang="en-US"/>
          </a:p>
        </p:txBody>
      </p:sp>
      <p:sp>
        <p:nvSpPr>
          <p:cNvPr id="4" name="Slide Number Placeholder 3"/>
          <p:cNvSpPr>
            <a:spLocks noGrp="1"/>
          </p:cNvSpPr>
          <p:nvPr>
            <p:ph type="sldNum" sz="quarter" idx="5"/>
          </p:nvPr>
        </p:nvSpPr>
        <p:spPr/>
        <p:txBody>
          <a:bodyPr/>
          <a:lstStyle/>
          <a:p>
            <a:fld id="{4310B06A-FF50-C84D-B15B-8C0E0035A1F2}" type="slidenum">
              <a:rPr lang="en-US" smtClean="0"/>
              <a:t>47</a:t>
            </a:fld>
            <a:endParaRPr lang="en-US"/>
          </a:p>
        </p:txBody>
      </p:sp>
    </p:spTree>
    <p:extLst>
      <p:ext uri="{BB962C8B-B14F-4D97-AF65-F5344CB8AC3E}">
        <p14:creationId xmlns:p14="http://schemas.microsoft.com/office/powerpoint/2010/main" val="3160672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a:p>
            <a:r>
              <a:rPr lang="en-US" sz="1200" kern="1200" dirty="0" err="1">
                <a:solidFill>
                  <a:schemeClr val="tx1"/>
                </a:solidFill>
                <a:effectLst/>
                <a:latin typeface="+mn-lt"/>
                <a:ea typeface="+mn-ea"/>
                <a:cs typeface="+mn-cs"/>
              </a:rPr>
              <a:t>Veupnea</a:t>
            </a:r>
            <a:r>
              <a:rPr lang="en-US" sz="1200" kern="1200" dirty="0">
                <a:solidFill>
                  <a:schemeClr val="tx1"/>
                </a:solidFill>
                <a:effectLst/>
                <a:latin typeface="+mn-lt"/>
                <a:ea typeface="+mn-ea"/>
                <a:cs typeface="+mn-cs"/>
              </a:rPr>
              <a:t>: Ventilation during sleep in the absence of upper</a:t>
            </a:r>
          </a:p>
          <a:p>
            <a:r>
              <a:rPr lang="en-US" sz="1200" kern="1200" dirty="0">
                <a:solidFill>
                  <a:schemeClr val="tx1"/>
                </a:solidFill>
                <a:effectLst/>
                <a:latin typeface="+mn-lt"/>
                <a:ea typeface="+mn-ea"/>
                <a:cs typeface="+mn-cs"/>
              </a:rPr>
              <a:t>airway obstruction (i.e., on therapeutic CPAP pressure),</a:t>
            </a:r>
          </a:p>
          <a:p>
            <a:r>
              <a:rPr lang="en-US" sz="1200" kern="1200" dirty="0">
                <a:solidFill>
                  <a:schemeClr val="tx1"/>
                </a:solidFill>
                <a:effectLst/>
                <a:latin typeface="+mn-lt"/>
                <a:ea typeface="+mn-ea"/>
                <a:cs typeface="+mn-cs"/>
              </a:rPr>
              <a:t>such that ventilation should match baseline ventilatory</a:t>
            </a:r>
          </a:p>
          <a:p>
            <a:r>
              <a:rPr lang="en-US" sz="1200" kern="1200" dirty="0">
                <a:solidFill>
                  <a:schemeClr val="tx1"/>
                </a:solidFill>
                <a:effectLst/>
                <a:latin typeface="+mn-lt"/>
                <a:ea typeface="+mn-ea"/>
                <a:cs typeface="+mn-cs"/>
              </a:rPr>
              <a:t>drive.</a:t>
            </a:r>
          </a:p>
          <a:p>
            <a:r>
              <a:rPr lang="en-US" sz="1200" kern="1200" dirty="0" err="1">
                <a:solidFill>
                  <a:schemeClr val="tx1"/>
                </a:solidFill>
                <a:effectLst/>
                <a:latin typeface="+mn-lt"/>
                <a:ea typeface="+mn-ea"/>
                <a:cs typeface="+mn-cs"/>
              </a:rPr>
              <a:t>Vpassive</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Pcrit</a:t>
            </a:r>
            <a:r>
              <a:rPr lang="en-US" sz="1200" kern="1200" dirty="0">
                <a:solidFill>
                  <a:schemeClr val="tx1"/>
                </a:solidFill>
                <a:effectLst/>
                <a:latin typeface="+mn-lt"/>
                <a:ea typeface="+mn-ea"/>
                <a:cs typeface="+mn-cs"/>
              </a:rPr>
              <a:t>: Both are measures of collapsibility of</a:t>
            </a:r>
          </a:p>
          <a:p>
            <a:r>
              <a:rPr lang="en-US" sz="1200" kern="1200" dirty="0">
                <a:solidFill>
                  <a:schemeClr val="tx1"/>
                </a:solidFill>
                <a:effectLst/>
                <a:latin typeface="+mn-lt"/>
                <a:ea typeface="+mn-ea"/>
                <a:cs typeface="+mn-cs"/>
              </a:rPr>
              <a:t>the upper airway, determined at baseline ventilatory</a:t>
            </a:r>
          </a:p>
          <a:p>
            <a:r>
              <a:rPr lang="en-US" sz="1200" kern="1200" dirty="0">
                <a:solidFill>
                  <a:schemeClr val="tx1"/>
                </a:solidFill>
                <a:effectLst/>
                <a:latin typeface="+mn-lt"/>
                <a:ea typeface="+mn-ea"/>
                <a:cs typeface="+mn-cs"/>
              </a:rPr>
              <a:t>drive (i.e., without accumulation of any additional drive</a:t>
            </a:r>
          </a:p>
          <a:p>
            <a:r>
              <a:rPr lang="en-US" sz="1200" kern="1200" dirty="0">
                <a:solidFill>
                  <a:schemeClr val="tx1"/>
                </a:solidFill>
                <a:effectLst/>
                <a:latin typeface="+mn-lt"/>
                <a:ea typeface="+mn-ea"/>
                <a:cs typeface="+mn-cs"/>
              </a:rPr>
              <a:t>that might result from prolonged upper airway obstruction).</a:t>
            </a:r>
          </a:p>
          <a:p>
            <a:r>
              <a:rPr lang="en-US" sz="1200" kern="1200" dirty="0" err="1">
                <a:solidFill>
                  <a:schemeClr val="tx1"/>
                </a:solidFill>
                <a:effectLst/>
                <a:latin typeface="+mn-lt"/>
                <a:ea typeface="+mn-ea"/>
                <a:cs typeface="+mn-cs"/>
              </a:rPr>
              <a:t>Vpassive</a:t>
            </a:r>
            <a:r>
              <a:rPr lang="en-US" sz="1200" kern="1200" dirty="0">
                <a:solidFill>
                  <a:schemeClr val="tx1"/>
                </a:solidFill>
                <a:effectLst/>
                <a:latin typeface="+mn-lt"/>
                <a:ea typeface="+mn-ea"/>
                <a:cs typeface="+mn-cs"/>
              </a:rPr>
              <a:t> measures ventilation at atmospheric pressure</a:t>
            </a:r>
          </a:p>
          <a:p>
            <a:r>
              <a:rPr lang="en-US" sz="1200" kern="1200" dirty="0">
                <a:solidFill>
                  <a:schemeClr val="tx1"/>
                </a:solidFill>
                <a:effectLst/>
                <a:latin typeface="+mn-lt"/>
                <a:ea typeface="+mn-ea"/>
                <a:cs typeface="+mn-cs"/>
              </a:rPr>
              <a:t>(zero cm H2O) under such nonactivated airway</a:t>
            </a:r>
          </a:p>
          <a:p>
            <a:r>
              <a:rPr lang="en-US" sz="1200" kern="1200" dirty="0">
                <a:solidFill>
                  <a:schemeClr val="tx1"/>
                </a:solidFill>
                <a:effectLst/>
                <a:latin typeface="+mn-lt"/>
                <a:ea typeface="+mn-ea"/>
                <a:cs typeface="+mn-cs"/>
              </a:rPr>
              <a:t>conditions, while </a:t>
            </a:r>
            <a:r>
              <a:rPr lang="en-US" sz="1200" kern="1200" dirty="0" err="1">
                <a:solidFill>
                  <a:schemeClr val="tx1"/>
                </a:solidFill>
                <a:effectLst/>
                <a:latin typeface="+mn-lt"/>
                <a:ea typeface="+mn-ea"/>
                <a:cs typeface="+mn-cs"/>
              </a:rPr>
              <a:t>Pcrit</a:t>
            </a:r>
            <a:r>
              <a:rPr lang="en-US" sz="1200" kern="1200" dirty="0">
                <a:solidFill>
                  <a:schemeClr val="tx1"/>
                </a:solidFill>
                <a:effectLst/>
                <a:latin typeface="+mn-lt"/>
                <a:ea typeface="+mn-ea"/>
                <a:cs typeface="+mn-cs"/>
              </a:rPr>
              <a:t> measures the pressure at which</a:t>
            </a:r>
          </a:p>
          <a:p>
            <a:r>
              <a:rPr lang="en-US" sz="1200" kern="1200" dirty="0">
                <a:solidFill>
                  <a:schemeClr val="tx1"/>
                </a:solidFill>
                <a:effectLst/>
                <a:latin typeface="+mn-lt"/>
                <a:ea typeface="+mn-ea"/>
                <a:cs typeface="+mn-cs"/>
              </a:rPr>
              <a:t>inspiratory flow goes to zero under nonactivated airway</a:t>
            </a:r>
          </a:p>
          <a:p>
            <a:r>
              <a:rPr lang="en-US" sz="1200" kern="1200" dirty="0">
                <a:solidFill>
                  <a:schemeClr val="tx1"/>
                </a:solidFill>
                <a:effectLst/>
                <a:latin typeface="+mn-lt"/>
                <a:ea typeface="+mn-ea"/>
                <a:cs typeface="+mn-cs"/>
              </a:rPr>
              <a:t>conditions.</a:t>
            </a:r>
          </a:p>
          <a:p>
            <a:r>
              <a:rPr lang="en-US" sz="1200" kern="1200" dirty="0" err="1">
                <a:solidFill>
                  <a:schemeClr val="tx1"/>
                </a:solidFill>
                <a:effectLst/>
                <a:latin typeface="+mn-lt"/>
                <a:ea typeface="+mn-ea"/>
                <a:cs typeface="+mn-cs"/>
              </a:rPr>
              <a:t>Varousal</a:t>
            </a:r>
            <a:r>
              <a:rPr lang="en-US" sz="1200" kern="1200" dirty="0">
                <a:solidFill>
                  <a:schemeClr val="tx1"/>
                </a:solidFill>
                <a:effectLst/>
                <a:latin typeface="+mn-lt"/>
                <a:ea typeface="+mn-ea"/>
                <a:cs typeface="+mn-cs"/>
              </a:rPr>
              <a:t> and Ventilatory arousal threshold (</a:t>
            </a:r>
            <a:r>
              <a:rPr lang="en-US" sz="1200" kern="1200" dirty="0" err="1">
                <a:solidFill>
                  <a:schemeClr val="tx1"/>
                </a:solidFill>
                <a:effectLst/>
                <a:latin typeface="+mn-lt"/>
                <a:ea typeface="+mn-ea"/>
                <a:cs typeface="+mn-cs"/>
              </a:rPr>
              <a:t>ArTh</a:t>
            </a:r>
            <a:r>
              <a:rPr lang="en-US" sz="1200" kern="1200" dirty="0">
                <a:solidFill>
                  <a:schemeClr val="tx1"/>
                </a:solidFill>
                <a:effectLst/>
                <a:latin typeface="+mn-lt"/>
                <a:ea typeface="+mn-ea"/>
                <a:cs typeface="+mn-cs"/>
              </a:rPr>
              <a:t>): Both are</a:t>
            </a:r>
          </a:p>
          <a:p>
            <a:r>
              <a:rPr lang="en-US" sz="1200" kern="1200" dirty="0">
                <a:solidFill>
                  <a:schemeClr val="tx1"/>
                </a:solidFill>
                <a:effectLst/>
                <a:latin typeface="+mn-lt"/>
                <a:ea typeface="+mn-ea"/>
                <a:cs typeface="+mn-cs"/>
              </a:rPr>
              <a:t>measures of the tendency to wake from sleep due to inspiratory</a:t>
            </a:r>
          </a:p>
          <a:p>
            <a:r>
              <a:rPr lang="en-US" sz="1200" kern="1200" dirty="0">
                <a:solidFill>
                  <a:schemeClr val="tx1"/>
                </a:solidFill>
                <a:effectLst/>
                <a:latin typeface="+mn-lt"/>
                <a:ea typeface="+mn-ea"/>
                <a:cs typeface="+mn-cs"/>
              </a:rPr>
              <a:t>flow limitation. </a:t>
            </a:r>
            <a:r>
              <a:rPr lang="en-US" sz="1200" kern="1200" dirty="0" err="1">
                <a:solidFill>
                  <a:schemeClr val="tx1"/>
                </a:solidFill>
                <a:effectLst/>
                <a:latin typeface="+mn-lt"/>
                <a:ea typeface="+mn-ea"/>
                <a:cs typeface="+mn-cs"/>
              </a:rPr>
              <a:t>Varousal</a:t>
            </a:r>
            <a:r>
              <a:rPr lang="en-US" sz="1200" kern="1200" dirty="0">
                <a:solidFill>
                  <a:schemeClr val="tx1"/>
                </a:solidFill>
                <a:effectLst/>
                <a:latin typeface="+mn-lt"/>
                <a:ea typeface="+mn-ea"/>
                <a:cs typeface="+mn-cs"/>
              </a:rPr>
              <a:t> measures the minimum</a:t>
            </a:r>
          </a:p>
          <a:p>
            <a:r>
              <a:rPr lang="en-US" sz="1200" kern="1200" dirty="0">
                <a:solidFill>
                  <a:schemeClr val="tx1"/>
                </a:solidFill>
                <a:effectLst/>
                <a:latin typeface="+mn-lt"/>
                <a:ea typeface="+mn-ea"/>
                <a:cs typeface="+mn-cs"/>
              </a:rPr>
              <a:t>ventilation that can be sustained without arousal during</a:t>
            </a:r>
          </a:p>
          <a:p>
            <a:r>
              <a:rPr lang="en-US" sz="1200" kern="1200" dirty="0">
                <a:solidFill>
                  <a:schemeClr val="tx1"/>
                </a:solidFill>
                <a:effectLst/>
                <a:latin typeface="+mn-lt"/>
                <a:ea typeface="+mn-ea"/>
                <a:cs typeface="+mn-cs"/>
              </a:rPr>
              <a:t>steady-state conditions. Ventilatory drive accumulates</a:t>
            </a:r>
          </a:p>
          <a:p>
            <a:r>
              <a:rPr lang="en-US" sz="1200" kern="1200" dirty="0">
                <a:solidFill>
                  <a:schemeClr val="tx1"/>
                </a:solidFill>
                <a:effectLst/>
                <a:latin typeface="+mn-lt"/>
                <a:ea typeface="+mn-ea"/>
                <a:cs typeface="+mn-cs"/>
              </a:rPr>
              <a:t>under such conditions, leading to increases in intrathoracic</a:t>
            </a:r>
          </a:p>
          <a:p>
            <a:r>
              <a:rPr lang="en-US" sz="1200" kern="1200" dirty="0">
                <a:solidFill>
                  <a:schemeClr val="tx1"/>
                </a:solidFill>
                <a:effectLst/>
                <a:latin typeface="+mn-lt"/>
                <a:ea typeface="+mn-ea"/>
                <a:cs typeface="+mn-cs"/>
              </a:rPr>
              <a:t>pressure swings; a high </a:t>
            </a:r>
            <a:r>
              <a:rPr lang="en-US" sz="1200" kern="1200" dirty="0" err="1">
                <a:solidFill>
                  <a:schemeClr val="tx1"/>
                </a:solidFill>
                <a:effectLst/>
                <a:latin typeface="+mn-lt"/>
                <a:ea typeface="+mn-ea"/>
                <a:cs typeface="+mn-cs"/>
              </a:rPr>
              <a:t>Varousal</a:t>
            </a:r>
            <a:r>
              <a:rPr lang="en-US" sz="1200" kern="1200" dirty="0">
                <a:solidFill>
                  <a:schemeClr val="tx1"/>
                </a:solidFill>
                <a:effectLst/>
                <a:latin typeface="+mn-lt"/>
                <a:ea typeface="+mn-ea"/>
                <a:cs typeface="+mn-cs"/>
              </a:rPr>
              <a:t> indicates a tendency</a:t>
            </a:r>
          </a:p>
          <a:p>
            <a:r>
              <a:rPr lang="en-US" sz="1200" kern="1200" dirty="0">
                <a:solidFill>
                  <a:schemeClr val="tx1"/>
                </a:solidFill>
                <a:effectLst/>
                <a:latin typeface="+mn-lt"/>
                <a:ea typeface="+mn-ea"/>
                <a:cs typeface="+mn-cs"/>
              </a:rPr>
              <a:t>to wake up with minimal increase in intrathoracic pressure</a:t>
            </a:r>
          </a:p>
          <a:p>
            <a:r>
              <a:rPr lang="en-US" sz="1200" kern="1200" dirty="0">
                <a:solidFill>
                  <a:schemeClr val="tx1"/>
                </a:solidFill>
                <a:effectLst/>
                <a:latin typeface="+mn-lt"/>
                <a:ea typeface="+mn-ea"/>
                <a:cs typeface="+mn-cs"/>
              </a:rPr>
              <a:t>swings. The </a:t>
            </a:r>
            <a:r>
              <a:rPr lang="en-US" sz="1200" kern="1200" dirty="0" err="1">
                <a:solidFill>
                  <a:schemeClr val="tx1"/>
                </a:solidFill>
                <a:effectLst/>
                <a:latin typeface="+mn-lt"/>
                <a:ea typeface="+mn-ea"/>
                <a:cs typeface="+mn-cs"/>
              </a:rPr>
              <a:t>ArTh</a:t>
            </a:r>
            <a:r>
              <a:rPr lang="en-US" sz="1200" kern="1200" dirty="0">
                <a:solidFill>
                  <a:schemeClr val="tx1"/>
                </a:solidFill>
                <a:effectLst/>
                <a:latin typeface="+mn-lt"/>
                <a:ea typeface="+mn-ea"/>
                <a:cs typeface="+mn-cs"/>
              </a:rPr>
              <a:t> is a calculated value, using the LG and</a:t>
            </a:r>
          </a:p>
          <a:p>
            <a:r>
              <a:rPr lang="en-US" sz="1200" kern="1200" dirty="0" err="1">
                <a:solidFill>
                  <a:schemeClr val="tx1"/>
                </a:solidFill>
                <a:effectLst/>
                <a:latin typeface="+mn-lt"/>
                <a:ea typeface="+mn-ea"/>
                <a:cs typeface="+mn-cs"/>
              </a:rPr>
              <a:t>Veupnea</a:t>
            </a:r>
            <a:r>
              <a:rPr lang="en-US" sz="1200" kern="1200" dirty="0">
                <a:solidFill>
                  <a:schemeClr val="tx1"/>
                </a:solidFill>
                <a:effectLst/>
                <a:latin typeface="+mn-lt"/>
                <a:ea typeface="+mn-ea"/>
                <a:cs typeface="+mn-cs"/>
              </a:rPr>
              <a:t> data to estimate the ventilatory drive that is present</a:t>
            </a:r>
          </a:p>
          <a:p>
            <a:r>
              <a:rPr lang="en-US" sz="1200" kern="1200" dirty="0">
                <a:solidFill>
                  <a:schemeClr val="tx1"/>
                </a:solidFill>
                <a:effectLst/>
                <a:latin typeface="+mn-lt"/>
                <a:ea typeface="+mn-ea"/>
                <a:cs typeface="+mn-cs"/>
              </a:rPr>
              <a:t>at the ventilation measured by </a:t>
            </a:r>
            <a:r>
              <a:rPr lang="en-US" sz="1200" kern="1200" dirty="0" err="1">
                <a:solidFill>
                  <a:schemeClr val="tx1"/>
                </a:solidFill>
                <a:effectLst/>
                <a:latin typeface="+mn-lt"/>
                <a:ea typeface="+mn-ea"/>
                <a:cs typeface="+mn-cs"/>
              </a:rPr>
              <a:t>Varousal</a:t>
            </a:r>
            <a:r>
              <a:rPr lang="en-US" sz="1200" kern="1200" dirty="0">
                <a:solidFill>
                  <a:schemeClr val="tx1"/>
                </a:solidFill>
                <a:effectLst/>
                <a:latin typeface="+mn-lt"/>
                <a:ea typeface="+mn-ea"/>
                <a:cs typeface="+mn-cs"/>
              </a:rPr>
              <a:t>.</a:t>
            </a:r>
          </a:p>
          <a:p>
            <a:r>
              <a:rPr lang="en-US" sz="1200" kern="1200" dirty="0" err="1">
                <a:solidFill>
                  <a:schemeClr val="tx1"/>
                </a:solidFill>
                <a:effectLst/>
                <a:latin typeface="+mn-lt"/>
                <a:ea typeface="+mn-ea"/>
                <a:cs typeface="+mn-cs"/>
              </a:rPr>
              <a:t>Vactive</a:t>
            </a:r>
            <a:r>
              <a:rPr lang="en-US" sz="1200" kern="1200" dirty="0">
                <a:solidFill>
                  <a:schemeClr val="tx1"/>
                </a:solidFill>
                <a:effectLst/>
                <a:latin typeface="+mn-lt"/>
                <a:ea typeface="+mn-ea"/>
                <a:cs typeface="+mn-cs"/>
              </a:rPr>
              <a:t> and Upper airway gain (UAG): Both are measures</a:t>
            </a:r>
          </a:p>
          <a:p>
            <a:r>
              <a:rPr lang="en-US" sz="1200" kern="1200" dirty="0">
                <a:solidFill>
                  <a:schemeClr val="tx1"/>
                </a:solidFill>
                <a:effectLst/>
                <a:latin typeface="+mn-lt"/>
                <a:ea typeface="+mn-ea"/>
                <a:cs typeface="+mn-cs"/>
              </a:rPr>
              <a:t>of the ability of the upper airway to dilate in response to</a:t>
            </a:r>
          </a:p>
          <a:p>
            <a:r>
              <a:rPr lang="en-US" sz="1200" kern="1200" dirty="0">
                <a:solidFill>
                  <a:schemeClr val="tx1"/>
                </a:solidFill>
                <a:effectLst/>
                <a:latin typeface="+mn-lt"/>
                <a:ea typeface="+mn-ea"/>
                <a:cs typeface="+mn-cs"/>
              </a:rPr>
              <a:t>increases in respiratory drive. </a:t>
            </a:r>
            <a:r>
              <a:rPr lang="en-US" sz="1200" kern="1200" dirty="0" err="1">
                <a:solidFill>
                  <a:schemeClr val="tx1"/>
                </a:solidFill>
                <a:effectLst/>
                <a:latin typeface="+mn-lt"/>
                <a:ea typeface="+mn-ea"/>
                <a:cs typeface="+mn-cs"/>
              </a:rPr>
              <a:t>Vactive</a:t>
            </a:r>
            <a:r>
              <a:rPr lang="en-US" sz="1200" kern="1200" dirty="0">
                <a:solidFill>
                  <a:schemeClr val="tx1"/>
                </a:solidFill>
                <a:effectLst/>
                <a:latin typeface="+mn-lt"/>
                <a:ea typeface="+mn-ea"/>
                <a:cs typeface="+mn-cs"/>
              </a:rPr>
              <a:t> measures ventilation</a:t>
            </a:r>
          </a:p>
          <a:p>
            <a:r>
              <a:rPr lang="en-US" sz="1200" kern="1200" dirty="0">
                <a:solidFill>
                  <a:schemeClr val="tx1"/>
                </a:solidFill>
                <a:effectLst/>
                <a:latin typeface="+mn-lt"/>
                <a:ea typeface="+mn-ea"/>
                <a:cs typeface="+mn-cs"/>
              </a:rPr>
              <a:t>at atmospheric pressure (zero cm H2O) under maximally</a:t>
            </a:r>
          </a:p>
          <a:p>
            <a:r>
              <a:rPr lang="en-US" sz="1200" kern="1200" dirty="0">
                <a:solidFill>
                  <a:schemeClr val="tx1"/>
                </a:solidFill>
                <a:effectLst/>
                <a:latin typeface="+mn-lt"/>
                <a:ea typeface="+mn-ea"/>
                <a:cs typeface="+mn-cs"/>
              </a:rPr>
              <a:t>tolerated increased respiratory drive (i.e., at the same</a:t>
            </a:r>
          </a:p>
          <a:p>
            <a:r>
              <a:rPr lang="en-US" sz="1200" kern="1200" dirty="0">
                <a:solidFill>
                  <a:schemeClr val="tx1"/>
                </a:solidFill>
                <a:effectLst/>
                <a:latin typeface="+mn-lt"/>
                <a:ea typeface="+mn-ea"/>
                <a:cs typeface="+mn-cs"/>
              </a:rPr>
              <a:t>point in drive as </a:t>
            </a:r>
            <a:r>
              <a:rPr lang="en-US" sz="1200" kern="1200" dirty="0" err="1">
                <a:solidFill>
                  <a:schemeClr val="tx1"/>
                </a:solidFill>
                <a:effectLst/>
                <a:latin typeface="+mn-lt"/>
                <a:ea typeface="+mn-ea"/>
                <a:cs typeface="+mn-cs"/>
              </a:rPr>
              <a:t>Varousal</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ArTh</a:t>
            </a:r>
            <a:r>
              <a:rPr lang="en-US" sz="1200" kern="1200" dirty="0">
                <a:solidFill>
                  <a:schemeClr val="tx1"/>
                </a:solidFill>
                <a:effectLst/>
                <a:latin typeface="+mn-lt"/>
                <a:ea typeface="+mn-ea"/>
                <a:cs typeface="+mn-cs"/>
              </a:rPr>
              <a:t>). The UAG is a calculated</a:t>
            </a:r>
          </a:p>
          <a:p>
            <a:r>
              <a:rPr lang="en-US" sz="1200" kern="1200" dirty="0">
                <a:solidFill>
                  <a:schemeClr val="tx1"/>
                </a:solidFill>
                <a:effectLst/>
                <a:latin typeface="+mn-lt"/>
                <a:ea typeface="+mn-ea"/>
                <a:cs typeface="+mn-cs"/>
              </a:rPr>
              <a:t>value, using </a:t>
            </a:r>
            <a:r>
              <a:rPr lang="en-US" sz="1200" kern="1200" dirty="0" err="1">
                <a:solidFill>
                  <a:schemeClr val="tx1"/>
                </a:solidFill>
                <a:effectLst/>
                <a:latin typeface="+mn-lt"/>
                <a:ea typeface="+mn-ea"/>
                <a:cs typeface="+mn-cs"/>
              </a:rPr>
              <a:t>Vpassive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Vactive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Veupnea</a:t>
            </a:r>
            <a:r>
              <a:rPr lang="en-US" sz="1200" kern="1200" dirty="0">
                <a:solidFill>
                  <a:schemeClr val="tx1"/>
                </a:solidFill>
                <a:effectLst/>
                <a:latin typeface="+mn-lt"/>
                <a:ea typeface="+mn-ea"/>
                <a:cs typeface="+mn-cs"/>
              </a:rPr>
              <a:t>, and LG to determine</a:t>
            </a:r>
          </a:p>
          <a:p>
            <a:r>
              <a:rPr lang="en-US" sz="1200" kern="1200" dirty="0">
                <a:solidFill>
                  <a:schemeClr val="tx1"/>
                </a:solidFill>
                <a:effectLst/>
                <a:latin typeface="+mn-lt"/>
                <a:ea typeface="+mn-ea"/>
                <a:cs typeface="+mn-cs"/>
              </a:rPr>
              <a:t>the increase (or decrease) in ventilation achieved</a:t>
            </a:r>
          </a:p>
          <a:p>
            <a:r>
              <a:rPr lang="en-US" sz="1200" kern="1200" dirty="0">
                <a:solidFill>
                  <a:schemeClr val="tx1"/>
                </a:solidFill>
                <a:effectLst/>
                <a:latin typeface="+mn-lt"/>
                <a:ea typeface="+mn-ea"/>
                <a:cs typeface="+mn-cs"/>
              </a:rPr>
              <a:t>using an increase in respiratory drive.</a:t>
            </a:r>
          </a:p>
          <a:p>
            <a:r>
              <a:rPr lang="en-US" sz="1200" kern="1200" dirty="0">
                <a:solidFill>
                  <a:schemeClr val="tx1"/>
                </a:solidFill>
                <a:effectLst/>
                <a:latin typeface="+mn-lt"/>
                <a:ea typeface="+mn-ea"/>
                <a:cs typeface="+mn-cs"/>
              </a:rPr>
              <a:t>Loop Gain (LG): Measures instability in ventilatory control,</a:t>
            </a:r>
          </a:p>
          <a:p>
            <a:r>
              <a:rPr lang="en-US" sz="1200" kern="1200" dirty="0">
                <a:solidFill>
                  <a:schemeClr val="tx1"/>
                </a:solidFill>
                <a:effectLst/>
                <a:latin typeface="+mn-lt"/>
                <a:ea typeface="+mn-ea"/>
                <a:cs typeface="+mn-cs"/>
              </a:rPr>
              <a:t>by measuring the ratio of ventilatory response to a</a:t>
            </a:r>
          </a:p>
          <a:p>
            <a:r>
              <a:rPr lang="en-US" sz="1200" kern="1200" dirty="0">
                <a:solidFill>
                  <a:schemeClr val="tx1"/>
                </a:solidFill>
                <a:effectLst/>
                <a:latin typeface="+mn-lt"/>
                <a:ea typeface="+mn-ea"/>
                <a:cs typeface="+mn-cs"/>
              </a:rPr>
              <a:t>steady-state ventilatory disturbance. The disturbance is</a:t>
            </a:r>
          </a:p>
          <a:p>
            <a:r>
              <a:rPr lang="en-US" sz="1200" kern="1200" dirty="0">
                <a:solidFill>
                  <a:schemeClr val="tx1"/>
                </a:solidFill>
                <a:effectLst/>
                <a:latin typeface="+mn-lt"/>
                <a:ea typeface="+mn-ea"/>
                <a:cs typeface="+mn-cs"/>
              </a:rPr>
              <a:t>the increase in drive that results from steady-state inspiratory</a:t>
            </a:r>
          </a:p>
          <a:p>
            <a:r>
              <a:rPr lang="en-US" sz="1200" kern="1200" dirty="0">
                <a:solidFill>
                  <a:schemeClr val="tx1"/>
                </a:solidFill>
                <a:effectLst/>
                <a:latin typeface="+mn-lt"/>
                <a:ea typeface="+mn-ea"/>
                <a:cs typeface="+mn-cs"/>
              </a:rPr>
              <a:t>flow limitation conditions, and response is determined</a:t>
            </a:r>
          </a:p>
          <a:p>
            <a:r>
              <a:rPr lang="en-US" sz="1200" kern="1200" dirty="0">
                <a:solidFill>
                  <a:schemeClr val="tx1"/>
                </a:solidFill>
                <a:effectLst/>
                <a:latin typeface="+mn-lt"/>
                <a:ea typeface="+mn-ea"/>
                <a:cs typeface="+mn-cs"/>
              </a:rPr>
              <a:t>by suddenly alleviating the flow limitation.</a:t>
            </a:r>
          </a:p>
          <a:p>
            <a:endParaRPr lang="en-US" dirty="0"/>
          </a:p>
          <a:p>
            <a:endParaRPr lang="en-US" dirty="0"/>
          </a:p>
        </p:txBody>
      </p:sp>
      <p:sp>
        <p:nvSpPr>
          <p:cNvPr id="4" name="Slide Number Placeholder 3"/>
          <p:cNvSpPr>
            <a:spLocks noGrp="1"/>
          </p:cNvSpPr>
          <p:nvPr>
            <p:ph type="sldNum" sz="quarter" idx="5"/>
          </p:nvPr>
        </p:nvSpPr>
        <p:spPr/>
        <p:txBody>
          <a:bodyPr/>
          <a:lstStyle/>
          <a:p>
            <a:fld id="{B34039EE-F296-5C4C-B7C3-08856869CF80}" type="slidenum">
              <a:rPr lang="en-US" smtClean="0"/>
              <a:t>9</a:t>
            </a:fld>
            <a:endParaRPr lang="en-US"/>
          </a:p>
        </p:txBody>
      </p:sp>
    </p:spTree>
    <p:extLst>
      <p:ext uri="{BB962C8B-B14F-4D97-AF65-F5344CB8AC3E}">
        <p14:creationId xmlns:p14="http://schemas.microsoft.com/office/powerpoint/2010/main" val="1381522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30 - </a:t>
            </a:r>
            <a:r>
              <a:rPr lang="en-US" sz="1200" kern="1200" dirty="0">
                <a:solidFill>
                  <a:schemeClr val="tx1"/>
                </a:solidFill>
                <a:effectLst/>
                <a:latin typeface="+mn-lt"/>
                <a:ea typeface="+mn-ea"/>
                <a:cs typeface="+mn-cs"/>
              </a:rPr>
              <a:t>McNicholas WT: Chronic obstructive pulmonary disease and obstructive</a:t>
            </a:r>
          </a:p>
          <a:p>
            <a:r>
              <a:rPr lang="en-US" sz="1200" kern="1200" dirty="0">
                <a:solidFill>
                  <a:schemeClr val="tx1"/>
                </a:solidFill>
                <a:effectLst/>
                <a:latin typeface="+mn-lt"/>
                <a:ea typeface="+mn-ea"/>
                <a:cs typeface="+mn-cs"/>
              </a:rPr>
              <a:t>sleep apnea. Overlaps in pathophysiology, systemic inflammation, and</a:t>
            </a:r>
          </a:p>
          <a:p>
            <a:r>
              <a:rPr lang="en-US" sz="1200" kern="1200" dirty="0">
                <a:solidFill>
                  <a:schemeClr val="tx1"/>
                </a:solidFill>
                <a:effectLst/>
                <a:latin typeface="+mn-lt"/>
                <a:ea typeface="+mn-ea"/>
                <a:cs typeface="+mn-cs"/>
              </a:rPr>
              <a:t>cardiovascular disease. Am J Respir Crit Care Med 2009, 180:692–700.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34. </a:t>
            </a:r>
            <a:r>
              <a:rPr lang="en-US" sz="1200" kern="1200" dirty="0">
                <a:solidFill>
                  <a:schemeClr val="tx1"/>
                </a:solidFill>
                <a:effectLst/>
                <a:latin typeface="+mn-lt"/>
                <a:ea typeface="+mn-ea"/>
                <a:cs typeface="+mn-cs"/>
              </a:rPr>
              <a:t>McNicholas WT: Impact of sleep in COPD. Chest 2000, 117:48S–53S.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37 </a:t>
            </a:r>
            <a:r>
              <a:rPr lang="en-US" sz="1200" kern="1200" dirty="0">
                <a:solidFill>
                  <a:schemeClr val="tx1"/>
                </a:solidFill>
                <a:effectLst/>
                <a:latin typeface="+mn-lt"/>
                <a:ea typeface="+mn-ea"/>
                <a:cs typeface="+mn-cs"/>
              </a:rPr>
              <a:t>Calverley PM, Lee A, Towse L, van Noord J, </a:t>
            </a:r>
            <a:r>
              <a:rPr lang="en-US" sz="1200" kern="1200" dirty="0" err="1">
                <a:solidFill>
                  <a:schemeClr val="tx1"/>
                </a:solidFill>
                <a:effectLst/>
                <a:latin typeface="+mn-lt"/>
                <a:ea typeface="+mn-ea"/>
                <a:cs typeface="+mn-cs"/>
              </a:rPr>
              <a:t>Witek</a:t>
            </a:r>
            <a:r>
              <a:rPr lang="en-US" sz="1200" kern="1200" dirty="0">
                <a:solidFill>
                  <a:schemeClr val="tx1"/>
                </a:solidFill>
                <a:effectLst/>
                <a:latin typeface="+mn-lt"/>
                <a:ea typeface="+mn-ea"/>
                <a:cs typeface="+mn-cs"/>
              </a:rPr>
              <a:t> TJ, </a:t>
            </a:r>
            <a:r>
              <a:rPr lang="en-US" sz="1200" kern="1200" dirty="0" err="1">
                <a:solidFill>
                  <a:schemeClr val="tx1"/>
                </a:solidFill>
                <a:effectLst/>
                <a:latin typeface="+mn-lt"/>
                <a:ea typeface="+mn-ea"/>
                <a:cs typeface="+mn-cs"/>
              </a:rPr>
              <a:t>Kelsen</a:t>
            </a:r>
            <a:r>
              <a:rPr lang="en-US" sz="1200" kern="1200" dirty="0">
                <a:solidFill>
                  <a:schemeClr val="tx1"/>
                </a:solidFill>
                <a:effectLst/>
                <a:latin typeface="+mn-lt"/>
                <a:ea typeface="+mn-ea"/>
                <a:cs typeface="+mn-cs"/>
              </a:rPr>
              <a:t> S: Effect of</a:t>
            </a:r>
          </a:p>
          <a:p>
            <a:r>
              <a:rPr lang="en-US" sz="1200" kern="1200" dirty="0">
                <a:solidFill>
                  <a:schemeClr val="tx1"/>
                </a:solidFill>
                <a:effectLst/>
                <a:latin typeface="+mn-lt"/>
                <a:ea typeface="+mn-ea"/>
                <a:cs typeface="+mn-cs"/>
              </a:rPr>
              <a:t>tiotropium bromide on circadian variation in airflow limitation in chronic</a:t>
            </a:r>
          </a:p>
          <a:p>
            <a:r>
              <a:rPr lang="en-US" sz="1200" kern="1200" dirty="0">
                <a:solidFill>
                  <a:schemeClr val="tx1"/>
                </a:solidFill>
                <a:effectLst/>
                <a:latin typeface="+mn-lt"/>
                <a:ea typeface="+mn-ea"/>
                <a:cs typeface="+mn-cs"/>
              </a:rPr>
              <a:t>obstructive pulmonary disease. Thorax 2003, 58(10):855–860.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this likely is a good reference for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38 </a:t>
            </a:r>
            <a:r>
              <a:rPr lang="en-US" sz="1200" kern="1200" dirty="0">
                <a:solidFill>
                  <a:schemeClr val="tx1"/>
                </a:solidFill>
                <a:effectLst/>
                <a:latin typeface="+mn-lt"/>
                <a:ea typeface="+mn-ea"/>
                <a:cs typeface="+mn-cs"/>
              </a:rPr>
              <a:t>Dawkins KD, </a:t>
            </a:r>
            <a:r>
              <a:rPr lang="en-US" sz="1200" kern="1200" dirty="0" err="1">
                <a:solidFill>
                  <a:schemeClr val="tx1"/>
                </a:solidFill>
                <a:effectLst/>
                <a:latin typeface="+mn-lt"/>
                <a:ea typeface="+mn-ea"/>
                <a:cs typeface="+mn-cs"/>
              </a:rPr>
              <a:t>Muers</a:t>
            </a:r>
            <a:r>
              <a:rPr lang="en-US" sz="1200" kern="1200" dirty="0">
                <a:solidFill>
                  <a:schemeClr val="tx1"/>
                </a:solidFill>
                <a:effectLst/>
                <a:latin typeface="+mn-lt"/>
                <a:ea typeface="+mn-ea"/>
                <a:cs typeface="+mn-cs"/>
              </a:rPr>
              <a:t> MF: Diurnal variation in airflow obstruction in chronic</a:t>
            </a:r>
          </a:p>
          <a:p>
            <a:r>
              <a:rPr lang="en-US" sz="1200" kern="1200" dirty="0">
                <a:solidFill>
                  <a:schemeClr val="tx1"/>
                </a:solidFill>
                <a:effectLst/>
                <a:latin typeface="+mn-lt"/>
                <a:ea typeface="+mn-ea"/>
                <a:cs typeface="+mn-cs"/>
              </a:rPr>
              <a:t>bronchitis. Thorax 1981, 36:618–621.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39 </a:t>
            </a:r>
            <a:r>
              <a:rPr lang="en-US" sz="1200" kern="1200" dirty="0">
                <a:solidFill>
                  <a:schemeClr val="tx1"/>
                </a:solidFill>
                <a:effectLst/>
                <a:latin typeface="+mn-lt"/>
                <a:ea typeface="+mn-ea"/>
                <a:cs typeface="+mn-cs"/>
              </a:rPr>
              <a:t>Postma DS, </a:t>
            </a:r>
            <a:r>
              <a:rPr lang="en-US" sz="1200" kern="1200" dirty="0" err="1">
                <a:solidFill>
                  <a:schemeClr val="tx1"/>
                </a:solidFill>
                <a:effectLst/>
                <a:latin typeface="+mn-lt"/>
                <a:ea typeface="+mn-ea"/>
                <a:cs typeface="+mn-cs"/>
              </a:rPr>
              <a:t>Koeter</a:t>
            </a:r>
            <a:r>
              <a:rPr lang="en-US" sz="1200" kern="1200" dirty="0">
                <a:solidFill>
                  <a:schemeClr val="tx1"/>
                </a:solidFill>
                <a:effectLst/>
                <a:latin typeface="+mn-lt"/>
                <a:ea typeface="+mn-ea"/>
                <a:cs typeface="+mn-cs"/>
              </a:rPr>
              <a:t> GH, van de Mark TW, </a:t>
            </a:r>
            <a:r>
              <a:rPr lang="en-US" sz="1200" kern="1200" dirty="0" err="1">
                <a:solidFill>
                  <a:schemeClr val="tx1"/>
                </a:solidFill>
                <a:effectLst/>
                <a:latin typeface="+mn-lt"/>
                <a:ea typeface="+mn-ea"/>
                <a:cs typeface="+mn-cs"/>
              </a:rPr>
              <a:t>Reig</a:t>
            </a:r>
            <a:r>
              <a:rPr lang="en-US" sz="1200" kern="1200" dirty="0">
                <a:solidFill>
                  <a:schemeClr val="tx1"/>
                </a:solidFill>
                <a:effectLst/>
                <a:latin typeface="+mn-lt"/>
                <a:ea typeface="+mn-ea"/>
                <a:cs typeface="+mn-cs"/>
              </a:rPr>
              <a:t> RP, </a:t>
            </a:r>
            <a:r>
              <a:rPr lang="en-US" sz="1200" kern="1200" dirty="0" err="1">
                <a:solidFill>
                  <a:schemeClr val="tx1"/>
                </a:solidFill>
                <a:effectLst/>
                <a:latin typeface="+mn-lt"/>
                <a:ea typeface="+mn-ea"/>
                <a:cs typeface="+mn-cs"/>
              </a:rPr>
              <a:t>Sluiter</a:t>
            </a:r>
            <a:r>
              <a:rPr lang="en-US" sz="1200" kern="1200" dirty="0">
                <a:solidFill>
                  <a:schemeClr val="tx1"/>
                </a:solidFill>
                <a:effectLst/>
                <a:latin typeface="+mn-lt"/>
                <a:ea typeface="+mn-ea"/>
                <a:cs typeface="+mn-cs"/>
              </a:rPr>
              <a:t> HJ: The effects of</a:t>
            </a:r>
          </a:p>
          <a:p>
            <a:r>
              <a:rPr lang="en-US" sz="1200" kern="1200" dirty="0">
                <a:solidFill>
                  <a:schemeClr val="tx1"/>
                </a:solidFill>
                <a:effectLst/>
                <a:latin typeface="+mn-lt"/>
                <a:ea typeface="+mn-ea"/>
                <a:cs typeface="+mn-cs"/>
              </a:rPr>
              <a:t>oral slow-release terbutaline on the circadian variation in spirometry and</a:t>
            </a:r>
          </a:p>
          <a:p>
            <a:r>
              <a:rPr lang="en-US" sz="1200" kern="1200" dirty="0">
                <a:solidFill>
                  <a:schemeClr val="tx1"/>
                </a:solidFill>
                <a:effectLst/>
                <a:latin typeface="+mn-lt"/>
                <a:ea typeface="+mn-ea"/>
                <a:cs typeface="+mn-cs"/>
              </a:rPr>
              <a:t>arterial blood gas levels in patients with chronic airflow obstruction.</a:t>
            </a:r>
          </a:p>
          <a:p>
            <a:r>
              <a:rPr lang="en-US" sz="1200" kern="1200" dirty="0">
                <a:solidFill>
                  <a:schemeClr val="tx1"/>
                </a:solidFill>
                <a:effectLst/>
                <a:latin typeface="+mn-lt"/>
                <a:ea typeface="+mn-ea"/>
                <a:cs typeface="+mn-cs"/>
              </a:rPr>
              <a:t>Chest 1985, 87(5):653–657</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54 - Catterall JR, Calverley PM, </a:t>
            </a:r>
            <a:r>
              <a:rPr lang="en-US" dirty="0" err="1"/>
              <a:t>MacNee</a:t>
            </a:r>
            <a:r>
              <a:rPr lang="en-US" dirty="0"/>
              <a:t> W, Warren PM, Shapiro CM, Douglas NJ, </a:t>
            </a:r>
            <a:r>
              <a:rPr lang="en-US" dirty="0" err="1"/>
              <a:t>Flenley</a:t>
            </a:r>
            <a:r>
              <a:rPr lang="en-US" dirty="0"/>
              <a:t> DC. Mechanism of transient nocturnal hypoxemia in hypoxic chronic bronchitis and emphysema. </a:t>
            </a:r>
            <a:r>
              <a:rPr lang="en-US" i="1" dirty="0"/>
              <a:t>J. Appl. Physiol. (1985)</a:t>
            </a:r>
            <a:r>
              <a:rPr lang="en-US" dirty="0"/>
              <a:t> 1985; </a:t>
            </a:r>
            <a:r>
              <a:rPr lang="en-US" b="1" dirty="0"/>
              <a:t>59</a:t>
            </a:r>
            <a:r>
              <a:rPr lang="en-US" dirty="0"/>
              <a:t>: 1698–1703</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sz="1200" kern="1200" dirty="0">
                <a:solidFill>
                  <a:schemeClr val="tx1"/>
                </a:solidFill>
                <a:effectLst/>
                <a:latin typeface="+mn-lt"/>
                <a:ea typeface="+mn-ea"/>
                <a:cs typeface="+mn-cs"/>
              </a:rPr>
              <a:t>Because patients with COPD have increased physiological dead space, the rapid shallow breathing that normally accompanies bursts of eye movements in REM sleep produces an even greater decrease in alveolar ventilation than in healthy subject. This can account for virtually all the </a:t>
            </a:r>
            <a:r>
              <a:rPr lang="en-US" sz="1200" kern="1200" dirty="0" err="1">
                <a:solidFill>
                  <a:schemeClr val="tx1"/>
                </a:solidFill>
                <a:effectLst/>
                <a:latin typeface="+mn-lt"/>
                <a:ea typeface="+mn-ea"/>
                <a:cs typeface="+mn-cs"/>
              </a:rPr>
              <a:t>hypoxaemia</a:t>
            </a:r>
            <a:r>
              <a:rPr lang="en-US" sz="1200" kern="1200" dirty="0">
                <a:solidFill>
                  <a:schemeClr val="tx1"/>
                </a:solidFill>
                <a:effectLst/>
                <a:latin typeface="+mn-lt"/>
                <a:ea typeface="+mn-ea"/>
                <a:cs typeface="+mn-cs"/>
              </a:rPr>
              <a:t> observed in REM sleep in patients with COPD</a:t>
            </a:r>
            <a:r>
              <a:rPr lang="en-US" dirty="0">
                <a:effectLst/>
              </a:rPr>
              <a:t> )</a:t>
            </a:r>
            <a:endParaRPr lang="en-US" dirty="0"/>
          </a:p>
          <a:p>
            <a:endParaRPr lang="en-US" dirty="0"/>
          </a:p>
          <a:p>
            <a:pPr marL="0" indent="0">
              <a:lnSpc>
                <a:spcPct val="100000"/>
              </a:lnSpc>
              <a:spcBef>
                <a:spcPts val="0"/>
              </a:spcBef>
              <a:buNone/>
              <a:defRPr/>
            </a:pPr>
            <a:r>
              <a:rPr lang="en-US" dirty="0"/>
              <a:t>55. .</a:t>
            </a:r>
            <a:r>
              <a:rPr lang="en-US" b="1" u="sng" dirty="0">
                <a:hlinkClick r:id="rId3"/>
              </a:rPr>
              <a:t>55</a:t>
            </a:r>
            <a:r>
              <a:rPr lang="en-US" dirty="0"/>
              <a:t> Douglas NJ, Calverley PM, Leggett RJ, Brash HM, </a:t>
            </a:r>
            <a:r>
              <a:rPr lang="en-US" dirty="0" err="1"/>
              <a:t>Flenley</a:t>
            </a:r>
            <a:r>
              <a:rPr lang="en-US" dirty="0"/>
              <a:t> DC, </a:t>
            </a:r>
            <a:r>
              <a:rPr lang="en-US" dirty="0" err="1"/>
              <a:t>Brezinova</a:t>
            </a:r>
            <a:r>
              <a:rPr lang="en-US" dirty="0"/>
              <a:t> V. Transient </a:t>
            </a:r>
            <a:r>
              <a:rPr lang="en-US" dirty="0" err="1"/>
              <a:t>hypoxaemia</a:t>
            </a:r>
            <a:r>
              <a:rPr lang="en-US" dirty="0"/>
              <a:t> during sleep in chronic bronchitis and emphysema. </a:t>
            </a:r>
            <a:r>
              <a:rPr lang="en-US" i="1" dirty="0"/>
              <a:t>Lancet</a:t>
            </a:r>
            <a:r>
              <a:rPr lang="en-US" dirty="0"/>
              <a:t> 1979; </a:t>
            </a:r>
            <a:r>
              <a:rPr lang="en-US" b="1" dirty="0"/>
              <a:t>1</a:t>
            </a:r>
            <a:r>
              <a:rPr lang="en-US" dirty="0"/>
              <a:t>: 1–4.</a:t>
            </a:r>
          </a:p>
          <a:p>
            <a:pPr marL="0" indent="0">
              <a:lnSpc>
                <a:spcPct val="100000"/>
              </a:lnSpc>
              <a:spcBef>
                <a:spcPts val="0"/>
              </a:spcBef>
              <a:buNone/>
              <a:defRPr/>
            </a:pPr>
            <a:r>
              <a:rPr lang="en-US" dirty="0"/>
              <a:t>(</a:t>
            </a:r>
            <a:r>
              <a:rPr lang="en-US" sz="1200" kern="1200" dirty="0">
                <a:solidFill>
                  <a:schemeClr val="tx1"/>
                </a:solidFill>
                <a:effectLst/>
                <a:latin typeface="+mn-lt"/>
                <a:ea typeface="+mn-ea"/>
                <a:cs typeface="+mn-cs"/>
              </a:rPr>
              <a:t>Compensatory renal retention of bicarbonate may then lead to impairment of ventilatory control and maintenance of daytime hypercapnia</a:t>
            </a:r>
            <a:r>
              <a:rPr lang="en-US" dirty="0">
                <a:effectLst/>
              </a:rPr>
              <a:t> )</a:t>
            </a:r>
            <a:endParaRPr lang="en-US" dirty="0"/>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56 </a:t>
            </a:r>
            <a:r>
              <a:rPr lang="en-US" b="1" u="sng" dirty="0">
                <a:hlinkClick r:id="rId4"/>
              </a:rPr>
              <a:t>56</a:t>
            </a:r>
            <a:r>
              <a:rPr lang="en-US" dirty="0"/>
              <a:t>  </a:t>
            </a:r>
            <a:r>
              <a:rPr lang="en-US" dirty="0" err="1"/>
              <a:t>O'Donoghue</a:t>
            </a:r>
            <a:r>
              <a:rPr lang="en-US" dirty="0"/>
              <a:t> FJ, </a:t>
            </a:r>
            <a:r>
              <a:rPr lang="en-US" dirty="0" err="1"/>
              <a:t>Catcheside</a:t>
            </a:r>
            <a:r>
              <a:rPr lang="en-US" dirty="0"/>
              <a:t> PG, Ellis EE, </a:t>
            </a:r>
            <a:r>
              <a:rPr lang="en-US" dirty="0" err="1"/>
              <a:t>Grunstein</a:t>
            </a:r>
            <a:r>
              <a:rPr lang="en-US" dirty="0"/>
              <a:t> RR, Pierce RJ, Rowland LS, Collins ER, Rochford SE, McEvoy RD, Australian trial of Noninvasive Ventilation in Chronic Airflow Limitation investigators. Sleep hypoventilation in hypercapnic chronic obstructive pulmonary disease: prevalence and associated factors. </a:t>
            </a:r>
            <a:r>
              <a:rPr lang="en-US" i="1" dirty="0"/>
              <a:t>Eur. Respir. J.</a:t>
            </a:r>
            <a:r>
              <a:rPr lang="en-US" dirty="0"/>
              <a:t> 2003; </a:t>
            </a:r>
            <a:r>
              <a:rPr lang="en-US" b="1" dirty="0"/>
              <a:t>21</a:t>
            </a:r>
            <a:r>
              <a:rPr lang="en-US" dirty="0"/>
              <a:t>: 977–984.</a:t>
            </a:r>
          </a:p>
          <a:p>
            <a:endParaRPr lang="en-US" dirty="0"/>
          </a:p>
          <a:p>
            <a:endParaRPr lang="en-US" dirty="0"/>
          </a:p>
          <a:p>
            <a:r>
              <a:rPr lang="en-US" dirty="0"/>
              <a:t>“</a:t>
            </a:r>
            <a:r>
              <a:rPr lang="en-US" sz="1200" b="0" i="0" kern="1200" dirty="0">
                <a:solidFill>
                  <a:schemeClr val="tx1"/>
                </a:solidFill>
                <a:effectLst/>
                <a:latin typeface="+mn-lt"/>
                <a:ea typeface="+mn-ea"/>
                <a:cs typeface="+mn-cs"/>
              </a:rPr>
              <a:t>During REM sleep there is </a:t>
            </a:r>
            <a:r>
              <a:rPr lang="en-US" sz="1200" b="0" i="0" kern="1200" dirty="0" err="1">
                <a:solidFill>
                  <a:schemeClr val="tx1"/>
                </a:solidFill>
                <a:effectLst/>
                <a:latin typeface="+mn-lt"/>
                <a:ea typeface="+mn-ea"/>
                <a:cs typeface="+mn-cs"/>
              </a:rPr>
              <a:t>generalised</a:t>
            </a:r>
            <a:r>
              <a:rPr lang="en-US" sz="1200" b="0" i="0" kern="1200" dirty="0">
                <a:solidFill>
                  <a:schemeClr val="tx1"/>
                </a:solidFill>
                <a:effectLst/>
                <a:latin typeface="+mn-lt"/>
                <a:ea typeface="+mn-ea"/>
                <a:cs typeface="+mn-cs"/>
              </a:rPr>
              <a:t> postural muscle atonia and the persistence of ventilation is primarily dependent on diaphragm activity and central drive”</a:t>
            </a:r>
            <a:endParaRPr lang="en-US" dirty="0"/>
          </a:p>
        </p:txBody>
      </p:sp>
      <p:sp>
        <p:nvSpPr>
          <p:cNvPr id="4" name="Slide Number Placeholder 3"/>
          <p:cNvSpPr>
            <a:spLocks noGrp="1"/>
          </p:cNvSpPr>
          <p:nvPr>
            <p:ph type="sldNum" sz="quarter" idx="5"/>
          </p:nvPr>
        </p:nvSpPr>
        <p:spPr/>
        <p:txBody>
          <a:bodyPr/>
          <a:lstStyle/>
          <a:p>
            <a:fld id="{6741A61A-74B6-D548-8F66-DDC3192B23D6}" type="slidenum">
              <a:rPr lang="en-US" smtClean="0"/>
              <a:t>10</a:t>
            </a:fld>
            <a:endParaRPr lang="en-US"/>
          </a:p>
        </p:txBody>
      </p:sp>
    </p:spTree>
    <p:extLst>
      <p:ext uri="{BB962C8B-B14F-4D97-AF65-F5344CB8AC3E}">
        <p14:creationId xmlns:p14="http://schemas.microsoft.com/office/powerpoint/2010/main" val="34447451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Perhaps a DAG of major confounders?</a:t>
            </a:r>
          </a:p>
        </p:txBody>
      </p:sp>
      <p:sp>
        <p:nvSpPr>
          <p:cNvPr id="4" name="Slide Number Placeholder 3"/>
          <p:cNvSpPr>
            <a:spLocks noGrp="1"/>
          </p:cNvSpPr>
          <p:nvPr>
            <p:ph type="sldNum" sz="quarter" idx="5"/>
          </p:nvPr>
        </p:nvSpPr>
        <p:spPr/>
        <p:txBody>
          <a:bodyPr/>
          <a:lstStyle/>
          <a:p>
            <a:fld id="{B34039EE-F296-5C4C-B7C3-08856869CF80}" type="slidenum">
              <a:rPr lang="en-US" smtClean="0"/>
              <a:t>12</a:t>
            </a:fld>
            <a:endParaRPr lang="en-US"/>
          </a:p>
        </p:txBody>
      </p:sp>
    </p:spTree>
    <p:extLst>
      <p:ext uri="{BB962C8B-B14F-4D97-AF65-F5344CB8AC3E}">
        <p14:creationId xmlns:p14="http://schemas.microsoft.com/office/powerpoint/2010/main" val="41945427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6741A61A-74B6-D548-8F66-DDC3192B23D6}" type="slidenum">
              <a:rPr lang="en-US" smtClean="0"/>
              <a:t>14</a:t>
            </a:fld>
            <a:endParaRPr lang="en-US"/>
          </a:p>
        </p:txBody>
      </p:sp>
    </p:spTree>
    <p:extLst>
      <p:ext uri="{BB962C8B-B14F-4D97-AF65-F5344CB8AC3E}">
        <p14:creationId xmlns:p14="http://schemas.microsoft.com/office/powerpoint/2010/main" val="16387702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Patients with both COPD and OSA are more likely to develop hypercapnia, pulmonary hypertension and right-sided heart failure than patients with COPD alone. </a:t>
            </a:r>
            <a:r>
              <a:rPr lang="en-US" dirty="0"/>
              <a:t>Bradley TD, Rutherford R, Grossman RF, Lue F, </a:t>
            </a:r>
            <a:r>
              <a:rPr lang="en-US" dirty="0" err="1"/>
              <a:t>Zamel</a:t>
            </a:r>
            <a:r>
              <a:rPr lang="en-US" dirty="0"/>
              <a:t> N, </a:t>
            </a:r>
            <a:r>
              <a:rPr lang="en-US" dirty="0" err="1"/>
              <a:t>Moldofsky</a:t>
            </a:r>
            <a:r>
              <a:rPr lang="en-US" dirty="0"/>
              <a:t> H, Phillipson EA. Role of daytime hypoxemia in the pathogenesis of right heart failure in the obstructive sleep apnea syndrome. </a:t>
            </a:r>
            <a:r>
              <a:rPr lang="en-US" i="1" dirty="0"/>
              <a:t>Am. Rev. Respir. Dis.</a:t>
            </a:r>
            <a:r>
              <a:rPr lang="en-US" dirty="0"/>
              <a:t> 1985; </a:t>
            </a:r>
            <a:r>
              <a:rPr lang="en-US" b="1" dirty="0"/>
              <a:t>131</a:t>
            </a:r>
            <a:r>
              <a:rPr lang="en-US" dirty="0"/>
              <a:t>: 835–839.</a:t>
            </a:r>
          </a:p>
          <a:p>
            <a:endParaRPr lang="en-US" dirty="0"/>
          </a:p>
        </p:txBody>
      </p:sp>
      <p:sp>
        <p:nvSpPr>
          <p:cNvPr id="4" name="Slide Number Placeholder 3"/>
          <p:cNvSpPr>
            <a:spLocks noGrp="1"/>
          </p:cNvSpPr>
          <p:nvPr>
            <p:ph type="sldNum" sz="quarter" idx="5"/>
          </p:nvPr>
        </p:nvSpPr>
        <p:spPr/>
        <p:txBody>
          <a:bodyPr/>
          <a:lstStyle/>
          <a:p>
            <a:fld id="{B34039EE-F296-5C4C-B7C3-08856869CF80}" type="slidenum">
              <a:rPr lang="en-US" smtClean="0"/>
              <a:t>15</a:t>
            </a:fld>
            <a:endParaRPr lang="en-US"/>
          </a:p>
        </p:txBody>
      </p:sp>
    </p:spTree>
    <p:extLst>
      <p:ext uri="{BB962C8B-B14F-4D97-AF65-F5344CB8AC3E}">
        <p14:creationId xmlns:p14="http://schemas.microsoft.com/office/powerpoint/2010/main" val="7975537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4039EE-F296-5C4C-B7C3-08856869CF80}" type="slidenum">
              <a:rPr lang="en-US" smtClean="0"/>
              <a:t>16</a:t>
            </a:fld>
            <a:endParaRPr lang="en-US"/>
          </a:p>
        </p:txBody>
      </p:sp>
    </p:spTree>
    <p:extLst>
      <p:ext uri="{BB962C8B-B14F-4D97-AF65-F5344CB8AC3E}">
        <p14:creationId xmlns:p14="http://schemas.microsoft.com/office/powerpoint/2010/main" val="4012754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r>
              <a:rPr lang="en-US" sz="1200" kern="1200" dirty="0">
                <a:solidFill>
                  <a:schemeClr val="tx1"/>
                </a:solidFill>
                <a:effectLst/>
                <a:latin typeface="+mn-lt"/>
                <a:ea typeface="+mn-ea"/>
                <a:cs typeface="+mn-cs"/>
              </a:rPr>
              <a:t>Chronic daytime hypercapnia would emerge if both the acute ventilatory compensation for transient nocturnal hypercapnia is compromised, as well as the bicarbonate excretion, as might be seen under condition of hypoxia (</a:t>
            </a:r>
            <a:r>
              <a:rPr lang="en-US" sz="1200" kern="1200" dirty="0" err="1">
                <a:solidFill>
                  <a:schemeClr val="tx1"/>
                </a:solidFill>
                <a:effectLst/>
                <a:latin typeface="+mn-lt"/>
                <a:ea typeface="+mn-ea"/>
                <a:cs typeface="+mn-cs"/>
              </a:rPr>
              <a:t>f.i</a:t>
            </a:r>
            <a:r>
              <a:rPr lang="en-US" sz="1200" kern="1200" dirty="0">
                <a:solidFill>
                  <a:schemeClr val="tx1"/>
                </a:solidFill>
                <a:effectLst/>
                <a:latin typeface="+mn-lt"/>
                <a:ea typeface="+mn-ea"/>
                <a:cs typeface="+mn-cs"/>
              </a:rPr>
              <a:t>. chest infection), diuretic therapy, or heart failure [170,178]. This makes both patient categories more susceptible to acute ventilatory failure [126]. Despite this, the diagnosis of overlap syndrome and of OHS appears to be often overlooked, especially in a clinical setting when dealing with the other illnesses of these patients [189].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subjects with chronic hypercapnia, there is an increased blood bicarbonate concentration, which may inhibit the ventilatory response to CO2 and decreases mouth occlusion pressure response during wakefulness and sleep [50]. When normocapnic, overlap patients can however have a normal or even enhanced ventilatory response to CO2 [51]. This is in contrast to the data on decreased hypercapnic (HCVR) and hypoxic (HVR) ventilatory response in OHS, as compared to obese, non-hypercapnic subjects [52].</a:t>
            </a:r>
          </a:p>
          <a:p>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Hypoxemia and hypercapnia are however less severe in patients with overlap than in patients with OHS [54].</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Effectively, daytime hypercapnia is more common in overlap syndrome as compared to simple OSA [23]. However, a correlation between hypercapnia and the frequency and duration of respiratory events during the night could not be observed [72,73].</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23 </a:t>
            </a:r>
            <a:r>
              <a:rPr lang="en-US" sz="1200" kern="1200" dirty="0">
                <a:solidFill>
                  <a:schemeClr val="tx1"/>
                </a:solidFill>
                <a:effectLst/>
                <a:latin typeface="+mn-lt"/>
                <a:ea typeface="+mn-ea"/>
                <a:cs typeface="+mn-cs"/>
              </a:rPr>
              <a:t>Bradley TD, Rutherford A, Lue F, </a:t>
            </a:r>
            <a:r>
              <a:rPr lang="en-US" sz="1200" kern="1200" dirty="0" err="1">
                <a:solidFill>
                  <a:schemeClr val="tx1"/>
                </a:solidFill>
                <a:effectLst/>
                <a:latin typeface="+mn-lt"/>
                <a:ea typeface="+mn-ea"/>
                <a:cs typeface="+mn-cs"/>
              </a:rPr>
              <a:t>Moldofsky</a:t>
            </a:r>
            <a:r>
              <a:rPr lang="en-US" sz="1200" kern="1200" dirty="0">
                <a:solidFill>
                  <a:schemeClr val="tx1"/>
                </a:solidFill>
                <a:effectLst/>
                <a:latin typeface="+mn-lt"/>
                <a:ea typeface="+mn-ea"/>
                <a:cs typeface="+mn-cs"/>
              </a:rPr>
              <a:t> H, Grossmann RF, </a:t>
            </a:r>
            <a:r>
              <a:rPr lang="en-US" sz="1200" kern="1200" dirty="0" err="1">
                <a:solidFill>
                  <a:schemeClr val="tx1"/>
                </a:solidFill>
                <a:effectLst/>
                <a:latin typeface="+mn-lt"/>
                <a:ea typeface="+mn-ea"/>
                <a:cs typeface="+mn-cs"/>
              </a:rPr>
              <a:t>Zamel</a:t>
            </a:r>
            <a:r>
              <a:rPr lang="en-US" sz="1200" kern="1200" dirty="0">
                <a:solidFill>
                  <a:schemeClr val="tx1"/>
                </a:solidFill>
                <a:effectLst/>
                <a:latin typeface="+mn-lt"/>
                <a:ea typeface="+mn-ea"/>
                <a:cs typeface="+mn-cs"/>
              </a:rPr>
              <a:t> N, Phillipson EA: Role of diffuse airway obstruction in the hypercapnia of obstructive apnea. Am Rev Respir Dis 1986, 134:920–924.</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50 </a:t>
            </a:r>
            <a:r>
              <a:rPr lang="en-US" sz="1200" kern="1200" dirty="0">
                <a:solidFill>
                  <a:schemeClr val="tx1"/>
                </a:solidFill>
                <a:effectLst/>
                <a:latin typeface="+mn-lt"/>
                <a:ea typeface="+mn-ea"/>
                <a:cs typeface="+mn-cs"/>
              </a:rPr>
              <a:t>Radwan L, </a:t>
            </a:r>
            <a:r>
              <a:rPr lang="en-US" sz="1200" kern="1200" dirty="0" err="1">
                <a:solidFill>
                  <a:schemeClr val="tx1"/>
                </a:solidFill>
                <a:effectLst/>
                <a:latin typeface="+mn-lt"/>
                <a:ea typeface="+mn-ea"/>
                <a:cs typeface="+mn-cs"/>
              </a:rPr>
              <a:t>Maszczyk</a:t>
            </a:r>
            <a:r>
              <a:rPr lang="en-US" sz="1200" kern="1200" dirty="0">
                <a:solidFill>
                  <a:schemeClr val="tx1"/>
                </a:solidFill>
                <a:effectLst/>
                <a:latin typeface="+mn-lt"/>
                <a:ea typeface="+mn-ea"/>
                <a:cs typeface="+mn-cs"/>
              </a:rPr>
              <a:t> Z, </a:t>
            </a:r>
            <a:r>
              <a:rPr lang="en-US" sz="1200" kern="1200" dirty="0" err="1">
                <a:solidFill>
                  <a:schemeClr val="tx1"/>
                </a:solidFill>
                <a:effectLst/>
                <a:latin typeface="+mn-lt"/>
                <a:ea typeface="+mn-ea"/>
                <a:cs typeface="+mn-cs"/>
              </a:rPr>
              <a:t>Koziorowski</a:t>
            </a:r>
            <a:r>
              <a:rPr lang="en-US" sz="1200" kern="1200" dirty="0">
                <a:solidFill>
                  <a:schemeClr val="tx1"/>
                </a:solidFill>
                <a:effectLst/>
                <a:latin typeface="+mn-lt"/>
                <a:ea typeface="+mn-ea"/>
                <a:cs typeface="+mn-cs"/>
              </a:rPr>
              <a:t> A, </a:t>
            </a:r>
            <a:r>
              <a:rPr lang="en-US" sz="1200" kern="1200" dirty="0" err="1">
                <a:solidFill>
                  <a:schemeClr val="tx1"/>
                </a:solidFill>
                <a:effectLst/>
                <a:latin typeface="+mn-lt"/>
                <a:ea typeface="+mn-ea"/>
                <a:cs typeface="+mn-cs"/>
              </a:rPr>
              <a:t>Koziej</a:t>
            </a:r>
            <a:r>
              <a:rPr lang="en-US" sz="1200" kern="1200" dirty="0">
                <a:solidFill>
                  <a:schemeClr val="tx1"/>
                </a:solidFill>
                <a:effectLst/>
                <a:latin typeface="+mn-lt"/>
                <a:ea typeface="+mn-ea"/>
                <a:cs typeface="+mn-cs"/>
              </a:rPr>
              <a:t> M, </a:t>
            </a:r>
            <a:r>
              <a:rPr lang="en-US" sz="1200" kern="1200" dirty="0" err="1">
                <a:solidFill>
                  <a:schemeClr val="tx1"/>
                </a:solidFill>
                <a:effectLst/>
                <a:latin typeface="+mn-lt"/>
                <a:ea typeface="+mn-ea"/>
                <a:cs typeface="+mn-cs"/>
              </a:rPr>
              <a:t>Cieslicki</a:t>
            </a:r>
            <a:r>
              <a:rPr lang="en-US" sz="1200" kern="1200" dirty="0">
                <a:solidFill>
                  <a:schemeClr val="tx1"/>
                </a:solidFill>
                <a:effectLst/>
                <a:latin typeface="+mn-lt"/>
                <a:ea typeface="+mn-ea"/>
                <a:cs typeface="+mn-cs"/>
              </a:rPr>
              <a:t> J, </a:t>
            </a:r>
            <a:r>
              <a:rPr lang="en-US" sz="1200" kern="1200" dirty="0" err="1">
                <a:solidFill>
                  <a:schemeClr val="tx1"/>
                </a:solidFill>
                <a:effectLst/>
                <a:latin typeface="+mn-lt"/>
                <a:ea typeface="+mn-ea"/>
                <a:cs typeface="+mn-cs"/>
              </a:rPr>
              <a:t>Sliwinski</a:t>
            </a:r>
            <a:r>
              <a:rPr lang="en-US" sz="1200" kern="1200" dirty="0">
                <a:solidFill>
                  <a:schemeClr val="tx1"/>
                </a:solidFill>
                <a:effectLst/>
                <a:latin typeface="+mn-lt"/>
                <a:ea typeface="+mn-ea"/>
                <a:cs typeface="+mn-cs"/>
              </a:rPr>
              <a:t> P, Zielinski J: Control of breathing in obstructive sleep </a:t>
            </a:r>
            <a:r>
              <a:rPr lang="en-US" sz="1200" kern="1200" dirty="0" err="1">
                <a:solidFill>
                  <a:schemeClr val="tx1"/>
                </a:solidFill>
                <a:effectLst/>
                <a:latin typeface="+mn-lt"/>
                <a:ea typeface="+mn-ea"/>
                <a:cs typeface="+mn-cs"/>
              </a:rPr>
              <a:t>apnoea</a:t>
            </a:r>
            <a:r>
              <a:rPr lang="en-US" sz="1200" kern="1200" dirty="0">
                <a:solidFill>
                  <a:schemeClr val="tx1"/>
                </a:solidFill>
                <a:effectLst/>
                <a:latin typeface="+mn-lt"/>
                <a:ea typeface="+mn-ea"/>
                <a:cs typeface="+mn-cs"/>
              </a:rPr>
              <a:t> and in patients with the overlap syndrome. Eur Respir J 1995, 8:542–545</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51 </a:t>
            </a:r>
            <a:r>
              <a:rPr lang="en-US" sz="1200" kern="1200" dirty="0" err="1">
                <a:solidFill>
                  <a:schemeClr val="tx1"/>
                </a:solidFill>
                <a:effectLst/>
                <a:latin typeface="+mn-lt"/>
                <a:ea typeface="+mn-ea"/>
                <a:cs typeface="+mn-cs"/>
              </a:rPr>
              <a:t>Verbraecken</a:t>
            </a:r>
            <a:r>
              <a:rPr lang="en-US" sz="1200" kern="1200" dirty="0">
                <a:solidFill>
                  <a:schemeClr val="tx1"/>
                </a:solidFill>
                <a:effectLst/>
                <a:latin typeface="+mn-lt"/>
                <a:ea typeface="+mn-ea"/>
                <a:cs typeface="+mn-cs"/>
              </a:rPr>
              <a:t> J, De Backer W, </a:t>
            </a:r>
            <a:r>
              <a:rPr lang="en-US" sz="1200" kern="1200" dirty="0" err="1">
                <a:solidFill>
                  <a:schemeClr val="tx1"/>
                </a:solidFill>
                <a:effectLst/>
                <a:latin typeface="+mn-lt"/>
                <a:ea typeface="+mn-ea"/>
                <a:cs typeface="+mn-cs"/>
              </a:rPr>
              <a:t>Willemen</a:t>
            </a:r>
            <a:r>
              <a:rPr lang="en-US" sz="1200" kern="1200" dirty="0">
                <a:solidFill>
                  <a:schemeClr val="tx1"/>
                </a:solidFill>
                <a:effectLst/>
                <a:latin typeface="+mn-lt"/>
                <a:ea typeface="+mn-ea"/>
                <a:cs typeface="+mn-cs"/>
              </a:rPr>
              <a:t> M, De Cock W, </a:t>
            </a:r>
            <a:r>
              <a:rPr lang="en-US" sz="1200" kern="1200" dirty="0" err="1">
                <a:solidFill>
                  <a:schemeClr val="tx1"/>
                </a:solidFill>
                <a:effectLst/>
                <a:latin typeface="+mn-lt"/>
                <a:ea typeface="+mn-ea"/>
                <a:cs typeface="+mn-cs"/>
              </a:rPr>
              <a:t>Wittesaele</a:t>
            </a:r>
            <a:r>
              <a:rPr lang="en-US" sz="1200" kern="1200" dirty="0">
                <a:solidFill>
                  <a:schemeClr val="tx1"/>
                </a:solidFill>
                <a:effectLst/>
                <a:latin typeface="+mn-lt"/>
                <a:ea typeface="+mn-ea"/>
                <a:cs typeface="+mn-cs"/>
              </a:rPr>
              <a:t> W, Van de </a:t>
            </a:r>
            <a:r>
              <a:rPr lang="en-US" sz="1200" kern="1200" dirty="0" err="1">
                <a:solidFill>
                  <a:schemeClr val="tx1"/>
                </a:solidFill>
                <a:effectLst/>
                <a:latin typeface="+mn-lt"/>
                <a:ea typeface="+mn-ea"/>
                <a:cs typeface="+mn-cs"/>
              </a:rPr>
              <a:t>Heyning</a:t>
            </a:r>
            <a:r>
              <a:rPr lang="en-US" sz="1200" kern="1200" dirty="0">
                <a:solidFill>
                  <a:schemeClr val="tx1"/>
                </a:solidFill>
                <a:effectLst/>
                <a:latin typeface="+mn-lt"/>
                <a:ea typeface="+mn-ea"/>
                <a:cs typeface="+mn-cs"/>
              </a:rPr>
              <a:t> P: Chronic CO2 drive in patients with obstructive sleep apnea and effect of CPAP. Respir </a:t>
            </a:r>
            <a:r>
              <a:rPr lang="en-US" sz="1200" kern="1200" dirty="0" err="1">
                <a:solidFill>
                  <a:schemeClr val="tx1"/>
                </a:solidFill>
                <a:effectLst/>
                <a:latin typeface="+mn-lt"/>
                <a:ea typeface="+mn-ea"/>
                <a:cs typeface="+mn-cs"/>
              </a:rPr>
              <a:t>Physiol</a:t>
            </a:r>
            <a:r>
              <a:rPr lang="en-US" sz="1200" kern="1200" dirty="0">
                <a:solidFill>
                  <a:schemeClr val="tx1"/>
                </a:solidFill>
                <a:effectLst/>
                <a:latin typeface="+mn-lt"/>
                <a:ea typeface="+mn-ea"/>
                <a:cs typeface="+mn-cs"/>
              </a:rPr>
              <a:t> 1995, 101:279–287.</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52 </a:t>
            </a:r>
            <a:r>
              <a:rPr lang="en-US" sz="1200" kern="1200" dirty="0" err="1">
                <a:solidFill>
                  <a:schemeClr val="tx1"/>
                </a:solidFill>
                <a:effectLst/>
                <a:latin typeface="+mn-lt"/>
                <a:ea typeface="+mn-ea"/>
                <a:cs typeface="+mn-cs"/>
              </a:rPr>
              <a:t>Zwillich</a:t>
            </a:r>
            <a:r>
              <a:rPr lang="en-US" sz="1200" kern="1200" dirty="0">
                <a:solidFill>
                  <a:schemeClr val="tx1"/>
                </a:solidFill>
                <a:effectLst/>
                <a:latin typeface="+mn-lt"/>
                <a:ea typeface="+mn-ea"/>
                <a:cs typeface="+mn-cs"/>
              </a:rPr>
              <a:t> CW, Sutton FD, Pierson DJ, </a:t>
            </a:r>
            <a:r>
              <a:rPr lang="en-US" sz="1200" kern="1200" dirty="0" err="1">
                <a:solidFill>
                  <a:schemeClr val="tx1"/>
                </a:solidFill>
                <a:effectLst/>
                <a:latin typeface="+mn-lt"/>
                <a:ea typeface="+mn-ea"/>
                <a:cs typeface="+mn-cs"/>
              </a:rPr>
              <a:t>Greagh</a:t>
            </a:r>
            <a:r>
              <a:rPr lang="en-US" sz="1200" kern="1200" dirty="0">
                <a:solidFill>
                  <a:schemeClr val="tx1"/>
                </a:solidFill>
                <a:effectLst/>
                <a:latin typeface="+mn-lt"/>
                <a:ea typeface="+mn-ea"/>
                <a:cs typeface="+mn-cs"/>
              </a:rPr>
              <a:t> EM, Weil JV: Decreased hypoxic ventilatory drive in the obesity hypoventilation syndrome. Am J Med 1975, 59:343–348.</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54 </a:t>
            </a:r>
            <a:r>
              <a:rPr lang="en-US" sz="1200" kern="1200" dirty="0">
                <a:solidFill>
                  <a:schemeClr val="tx1"/>
                </a:solidFill>
                <a:effectLst/>
                <a:latin typeface="+mn-lt"/>
                <a:ea typeface="+mn-ea"/>
                <a:cs typeface="+mn-cs"/>
              </a:rPr>
              <a:t>Kessler R, </a:t>
            </a:r>
            <a:r>
              <a:rPr lang="en-US" sz="1200" kern="1200" dirty="0" err="1">
                <a:solidFill>
                  <a:schemeClr val="tx1"/>
                </a:solidFill>
                <a:effectLst/>
                <a:latin typeface="+mn-lt"/>
                <a:ea typeface="+mn-ea"/>
                <a:cs typeface="+mn-cs"/>
              </a:rPr>
              <a:t>Chaouat</a:t>
            </a:r>
            <a:r>
              <a:rPr lang="en-US" sz="1200" kern="1200" dirty="0">
                <a:solidFill>
                  <a:schemeClr val="tx1"/>
                </a:solidFill>
                <a:effectLst/>
                <a:latin typeface="+mn-lt"/>
                <a:ea typeface="+mn-ea"/>
                <a:cs typeface="+mn-cs"/>
              </a:rPr>
              <a:t> A, </a:t>
            </a:r>
            <a:r>
              <a:rPr lang="en-US" sz="1200" kern="1200" dirty="0" err="1">
                <a:solidFill>
                  <a:schemeClr val="tx1"/>
                </a:solidFill>
                <a:effectLst/>
                <a:latin typeface="+mn-lt"/>
                <a:ea typeface="+mn-ea"/>
                <a:cs typeface="+mn-cs"/>
              </a:rPr>
              <a:t>Schinkewitch</a:t>
            </a:r>
            <a:r>
              <a:rPr lang="en-US" sz="1200" kern="1200" dirty="0">
                <a:solidFill>
                  <a:schemeClr val="tx1"/>
                </a:solidFill>
                <a:effectLst/>
                <a:latin typeface="+mn-lt"/>
                <a:ea typeface="+mn-ea"/>
                <a:cs typeface="+mn-cs"/>
              </a:rPr>
              <a:t> P, Faller M, </a:t>
            </a:r>
            <a:r>
              <a:rPr lang="en-US" sz="1200" kern="1200" dirty="0" err="1">
                <a:solidFill>
                  <a:schemeClr val="tx1"/>
                </a:solidFill>
                <a:effectLst/>
                <a:latin typeface="+mn-lt"/>
                <a:ea typeface="+mn-ea"/>
                <a:cs typeface="+mn-cs"/>
              </a:rPr>
              <a:t>Casel</a:t>
            </a:r>
            <a:r>
              <a:rPr lang="en-US" sz="1200" kern="1200" dirty="0">
                <a:solidFill>
                  <a:schemeClr val="tx1"/>
                </a:solidFill>
                <a:effectLst/>
                <a:latin typeface="+mn-lt"/>
                <a:ea typeface="+mn-ea"/>
                <a:cs typeface="+mn-cs"/>
              </a:rPr>
              <a:t> S, Krieger J, </a:t>
            </a:r>
            <a:r>
              <a:rPr lang="en-US" sz="1200" kern="1200" dirty="0" err="1">
                <a:solidFill>
                  <a:schemeClr val="tx1"/>
                </a:solidFill>
                <a:effectLst/>
                <a:latin typeface="+mn-lt"/>
                <a:ea typeface="+mn-ea"/>
                <a:cs typeface="+mn-cs"/>
              </a:rPr>
              <a:t>Weitzenblum</a:t>
            </a:r>
            <a:r>
              <a:rPr lang="en-US" sz="1200" kern="1200" dirty="0">
                <a:solidFill>
                  <a:schemeClr val="tx1"/>
                </a:solidFill>
                <a:effectLst/>
                <a:latin typeface="+mn-lt"/>
                <a:ea typeface="+mn-ea"/>
                <a:cs typeface="+mn-cs"/>
              </a:rPr>
              <a:t> E: The obesity-hypoventilation syndrome revisited: a prospective study of 34 consecutive cases. Chest 2001, 120:369–376</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72 </a:t>
            </a:r>
            <a:r>
              <a:rPr lang="en-US" sz="1200" kern="1200" dirty="0" err="1">
                <a:solidFill>
                  <a:schemeClr val="tx1"/>
                </a:solidFill>
                <a:effectLst/>
                <a:latin typeface="+mn-lt"/>
                <a:ea typeface="+mn-ea"/>
                <a:cs typeface="+mn-cs"/>
              </a:rPr>
              <a:t>Garay</a:t>
            </a:r>
            <a:r>
              <a:rPr lang="en-US" sz="1200" kern="1200" dirty="0">
                <a:solidFill>
                  <a:schemeClr val="tx1"/>
                </a:solidFill>
                <a:effectLst/>
                <a:latin typeface="+mn-lt"/>
                <a:ea typeface="+mn-ea"/>
                <a:cs typeface="+mn-cs"/>
              </a:rPr>
              <a:t> SM, Rapoport D, Sorkin B, Epstein H, Feinberg I, Goldring RM: Regulation of ventilation in the obstructive sleep apnea syndrome. Am Rev Respir Dis 1981, 124:451–457.</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73 </a:t>
            </a:r>
            <a:r>
              <a:rPr lang="en-US" sz="1200" kern="1200" dirty="0" err="1">
                <a:solidFill>
                  <a:schemeClr val="tx1"/>
                </a:solidFill>
                <a:effectLst/>
                <a:latin typeface="+mn-lt"/>
                <a:ea typeface="+mn-ea"/>
                <a:cs typeface="+mn-cs"/>
              </a:rPr>
              <a:t>Lopata</a:t>
            </a:r>
            <a:r>
              <a:rPr lang="en-US" sz="1200" kern="1200" dirty="0">
                <a:solidFill>
                  <a:schemeClr val="tx1"/>
                </a:solidFill>
                <a:effectLst/>
                <a:latin typeface="+mn-lt"/>
                <a:ea typeface="+mn-ea"/>
                <a:cs typeface="+mn-cs"/>
              </a:rPr>
              <a:t> M, </a:t>
            </a:r>
            <a:r>
              <a:rPr lang="en-US" sz="1200" kern="1200" dirty="0" err="1">
                <a:solidFill>
                  <a:schemeClr val="tx1"/>
                </a:solidFill>
                <a:effectLst/>
                <a:latin typeface="+mn-lt"/>
                <a:ea typeface="+mn-ea"/>
                <a:cs typeface="+mn-cs"/>
              </a:rPr>
              <a:t>Onal</a:t>
            </a:r>
            <a:r>
              <a:rPr lang="en-US" sz="1200" kern="1200" dirty="0">
                <a:solidFill>
                  <a:schemeClr val="tx1"/>
                </a:solidFill>
                <a:effectLst/>
                <a:latin typeface="+mn-lt"/>
                <a:ea typeface="+mn-ea"/>
                <a:cs typeface="+mn-cs"/>
              </a:rPr>
              <a:t> E: Mass loading, sleep apnea, and the pathogenesis of obesity hypoventilation. Am Rev Respir Dis 1982, 126:640–645.</a:t>
            </a:r>
            <a:endParaRPr lang="en-US" dirty="0"/>
          </a:p>
        </p:txBody>
      </p:sp>
      <p:sp>
        <p:nvSpPr>
          <p:cNvPr id="4" name="Slide Number Placeholder 3"/>
          <p:cNvSpPr>
            <a:spLocks noGrp="1"/>
          </p:cNvSpPr>
          <p:nvPr>
            <p:ph type="sldNum" sz="quarter" idx="5"/>
          </p:nvPr>
        </p:nvSpPr>
        <p:spPr/>
        <p:txBody>
          <a:bodyPr/>
          <a:lstStyle/>
          <a:p>
            <a:fld id="{B34039EE-F296-5C4C-B7C3-08856869CF80}" type="slidenum">
              <a:rPr lang="en-US" smtClean="0"/>
              <a:t>17</a:t>
            </a:fld>
            <a:endParaRPr lang="en-US"/>
          </a:p>
        </p:txBody>
      </p:sp>
    </p:spTree>
    <p:extLst>
      <p:ext uri="{BB962C8B-B14F-4D97-AF65-F5344CB8AC3E}">
        <p14:creationId xmlns:p14="http://schemas.microsoft.com/office/powerpoint/2010/main" val="20815120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51955-02FB-0349-9F58-E7952567071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DFC46C8-9481-A848-A6DE-D8AB1CD6952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DBEADD7-744E-714F-AF22-F3658272DF2B}"/>
              </a:ext>
            </a:extLst>
          </p:cNvPr>
          <p:cNvSpPr>
            <a:spLocks noGrp="1"/>
          </p:cNvSpPr>
          <p:nvPr>
            <p:ph type="dt" sz="half" idx="10"/>
          </p:nvPr>
        </p:nvSpPr>
        <p:spPr/>
        <p:txBody>
          <a:bodyPr/>
          <a:lstStyle/>
          <a:p>
            <a:fld id="{5ED583E7-8F45-844C-8D5D-43176D25A151}" type="datetimeFigureOut">
              <a:rPr lang="en-US" smtClean="0"/>
              <a:t>4/24/22</a:t>
            </a:fld>
            <a:endParaRPr lang="en-US"/>
          </a:p>
        </p:txBody>
      </p:sp>
      <p:sp>
        <p:nvSpPr>
          <p:cNvPr id="5" name="Footer Placeholder 4">
            <a:extLst>
              <a:ext uri="{FF2B5EF4-FFF2-40B4-BE49-F238E27FC236}">
                <a16:creationId xmlns:a16="http://schemas.microsoft.com/office/drawing/2014/main" id="{7260BF80-63B4-7B49-AF62-348953C3D4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84090D-9B58-A145-BD55-CB1E5A566D5F}"/>
              </a:ext>
            </a:extLst>
          </p:cNvPr>
          <p:cNvSpPr>
            <a:spLocks noGrp="1"/>
          </p:cNvSpPr>
          <p:nvPr>
            <p:ph type="sldNum" sz="quarter" idx="12"/>
          </p:nvPr>
        </p:nvSpPr>
        <p:spPr/>
        <p:txBody>
          <a:bodyPr/>
          <a:lstStyle/>
          <a:p>
            <a:fld id="{91FCB89C-7153-924D-B5DD-A6E27C3FFA67}" type="slidenum">
              <a:rPr lang="en-US" smtClean="0"/>
              <a:t>‹#›</a:t>
            </a:fld>
            <a:endParaRPr lang="en-US"/>
          </a:p>
        </p:txBody>
      </p:sp>
    </p:spTree>
    <p:extLst>
      <p:ext uri="{BB962C8B-B14F-4D97-AF65-F5344CB8AC3E}">
        <p14:creationId xmlns:p14="http://schemas.microsoft.com/office/powerpoint/2010/main" val="1448081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F4AC7-47FD-5744-A15D-781B6AA8C1D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C719E2D-0CD8-D642-A8DC-E2E29630DBF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21E4AE-C0C9-984B-94C4-92A420E1A061}"/>
              </a:ext>
            </a:extLst>
          </p:cNvPr>
          <p:cNvSpPr>
            <a:spLocks noGrp="1"/>
          </p:cNvSpPr>
          <p:nvPr>
            <p:ph type="dt" sz="half" idx="10"/>
          </p:nvPr>
        </p:nvSpPr>
        <p:spPr/>
        <p:txBody>
          <a:bodyPr/>
          <a:lstStyle/>
          <a:p>
            <a:fld id="{5ED583E7-8F45-844C-8D5D-43176D25A151}" type="datetimeFigureOut">
              <a:rPr lang="en-US" smtClean="0"/>
              <a:t>4/24/22</a:t>
            </a:fld>
            <a:endParaRPr lang="en-US"/>
          </a:p>
        </p:txBody>
      </p:sp>
      <p:sp>
        <p:nvSpPr>
          <p:cNvPr id="5" name="Footer Placeholder 4">
            <a:extLst>
              <a:ext uri="{FF2B5EF4-FFF2-40B4-BE49-F238E27FC236}">
                <a16:creationId xmlns:a16="http://schemas.microsoft.com/office/drawing/2014/main" id="{FF4B7F33-F58F-1844-8192-CE7B6C7E37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C2ABAA-9700-8E4B-BCF8-EED18A861BE7}"/>
              </a:ext>
            </a:extLst>
          </p:cNvPr>
          <p:cNvSpPr>
            <a:spLocks noGrp="1"/>
          </p:cNvSpPr>
          <p:nvPr>
            <p:ph type="sldNum" sz="quarter" idx="12"/>
          </p:nvPr>
        </p:nvSpPr>
        <p:spPr/>
        <p:txBody>
          <a:bodyPr/>
          <a:lstStyle/>
          <a:p>
            <a:fld id="{91FCB89C-7153-924D-B5DD-A6E27C3FFA67}" type="slidenum">
              <a:rPr lang="en-US" smtClean="0"/>
              <a:t>‹#›</a:t>
            </a:fld>
            <a:endParaRPr lang="en-US"/>
          </a:p>
        </p:txBody>
      </p:sp>
    </p:spTree>
    <p:extLst>
      <p:ext uri="{BB962C8B-B14F-4D97-AF65-F5344CB8AC3E}">
        <p14:creationId xmlns:p14="http://schemas.microsoft.com/office/powerpoint/2010/main" val="24032732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BAD96F-E064-FB46-8EC1-125E84676C2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9F1B993-9B68-274B-889F-AD4D18E429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A8EB8F-A838-7D4B-91E1-8FECAC2DFD9B}"/>
              </a:ext>
            </a:extLst>
          </p:cNvPr>
          <p:cNvSpPr>
            <a:spLocks noGrp="1"/>
          </p:cNvSpPr>
          <p:nvPr>
            <p:ph type="dt" sz="half" idx="10"/>
          </p:nvPr>
        </p:nvSpPr>
        <p:spPr/>
        <p:txBody>
          <a:bodyPr/>
          <a:lstStyle/>
          <a:p>
            <a:fld id="{5ED583E7-8F45-844C-8D5D-43176D25A151}" type="datetimeFigureOut">
              <a:rPr lang="en-US" smtClean="0"/>
              <a:t>4/24/22</a:t>
            </a:fld>
            <a:endParaRPr lang="en-US"/>
          </a:p>
        </p:txBody>
      </p:sp>
      <p:sp>
        <p:nvSpPr>
          <p:cNvPr id="5" name="Footer Placeholder 4">
            <a:extLst>
              <a:ext uri="{FF2B5EF4-FFF2-40B4-BE49-F238E27FC236}">
                <a16:creationId xmlns:a16="http://schemas.microsoft.com/office/drawing/2014/main" id="{48AF8DFF-15A8-6B4E-B8AB-8047DECFC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496F4F-C4F3-F345-B4F0-28E54E6CB5DA}"/>
              </a:ext>
            </a:extLst>
          </p:cNvPr>
          <p:cNvSpPr>
            <a:spLocks noGrp="1"/>
          </p:cNvSpPr>
          <p:nvPr>
            <p:ph type="sldNum" sz="quarter" idx="12"/>
          </p:nvPr>
        </p:nvSpPr>
        <p:spPr/>
        <p:txBody>
          <a:bodyPr/>
          <a:lstStyle/>
          <a:p>
            <a:fld id="{91FCB89C-7153-924D-B5DD-A6E27C3FFA67}" type="slidenum">
              <a:rPr lang="en-US" smtClean="0"/>
              <a:t>‹#›</a:t>
            </a:fld>
            <a:endParaRPr lang="en-US"/>
          </a:p>
        </p:txBody>
      </p:sp>
    </p:spTree>
    <p:extLst>
      <p:ext uri="{BB962C8B-B14F-4D97-AF65-F5344CB8AC3E}">
        <p14:creationId xmlns:p14="http://schemas.microsoft.com/office/powerpoint/2010/main" val="3732594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D22B9-C0B2-294F-A3B1-1D906B33FC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D1BCCB-E43F-B04F-A4A8-E60958547F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E94FCB-7912-2E44-9B36-DCD7147C4F34}"/>
              </a:ext>
            </a:extLst>
          </p:cNvPr>
          <p:cNvSpPr>
            <a:spLocks noGrp="1"/>
          </p:cNvSpPr>
          <p:nvPr>
            <p:ph type="dt" sz="half" idx="10"/>
          </p:nvPr>
        </p:nvSpPr>
        <p:spPr/>
        <p:txBody>
          <a:bodyPr/>
          <a:lstStyle/>
          <a:p>
            <a:fld id="{5ED583E7-8F45-844C-8D5D-43176D25A151}" type="datetimeFigureOut">
              <a:rPr lang="en-US" smtClean="0"/>
              <a:t>4/24/22</a:t>
            </a:fld>
            <a:endParaRPr lang="en-US"/>
          </a:p>
        </p:txBody>
      </p:sp>
      <p:sp>
        <p:nvSpPr>
          <p:cNvPr id="5" name="Footer Placeholder 4">
            <a:extLst>
              <a:ext uri="{FF2B5EF4-FFF2-40B4-BE49-F238E27FC236}">
                <a16:creationId xmlns:a16="http://schemas.microsoft.com/office/drawing/2014/main" id="{46ABD78A-8504-8948-A6AB-DEA223B719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04AD62-9F5A-874F-8B80-E4A648FD1735}"/>
              </a:ext>
            </a:extLst>
          </p:cNvPr>
          <p:cNvSpPr>
            <a:spLocks noGrp="1"/>
          </p:cNvSpPr>
          <p:nvPr>
            <p:ph type="sldNum" sz="quarter" idx="12"/>
          </p:nvPr>
        </p:nvSpPr>
        <p:spPr/>
        <p:txBody>
          <a:bodyPr/>
          <a:lstStyle/>
          <a:p>
            <a:fld id="{91FCB89C-7153-924D-B5DD-A6E27C3FFA67}" type="slidenum">
              <a:rPr lang="en-US" smtClean="0"/>
              <a:t>‹#›</a:t>
            </a:fld>
            <a:endParaRPr lang="en-US"/>
          </a:p>
        </p:txBody>
      </p:sp>
    </p:spTree>
    <p:extLst>
      <p:ext uri="{BB962C8B-B14F-4D97-AF65-F5344CB8AC3E}">
        <p14:creationId xmlns:p14="http://schemas.microsoft.com/office/powerpoint/2010/main" val="887646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C2CBF-3627-B944-AE22-54B3C2F69BF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6E27DBD-B5FC-C843-850E-EAC31234AB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AE15A9-30CC-D642-9F9F-8FD91BCA0F24}"/>
              </a:ext>
            </a:extLst>
          </p:cNvPr>
          <p:cNvSpPr>
            <a:spLocks noGrp="1"/>
          </p:cNvSpPr>
          <p:nvPr>
            <p:ph type="dt" sz="half" idx="10"/>
          </p:nvPr>
        </p:nvSpPr>
        <p:spPr/>
        <p:txBody>
          <a:bodyPr/>
          <a:lstStyle/>
          <a:p>
            <a:fld id="{5ED583E7-8F45-844C-8D5D-43176D25A151}" type="datetimeFigureOut">
              <a:rPr lang="en-US" smtClean="0"/>
              <a:t>4/24/22</a:t>
            </a:fld>
            <a:endParaRPr lang="en-US"/>
          </a:p>
        </p:txBody>
      </p:sp>
      <p:sp>
        <p:nvSpPr>
          <p:cNvPr id="5" name="Footer Placeholder 4">
            <a:extLst>
              <a:ext uri="{FF2B5EF4-FFF2-40B4-BE49-F238E27FC236}">
                <a16:creationId xmlns:a16="http://schemas.microsoft.com/office/drawing/2014/main" id="{C6F0A38E-04CC-1545-A31F-510D5E873C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F05789-3D9B-814F-AD45-5FFAB67787E2}"/>
              </a:ext>
            </a:extLst>
          </p:cNvPr>
          <p:cNvSpPr>
            <a:spLocks noGrp="1"/>
          </p:cNvSpPr>
          <p:nvPr>
            <p:ph type="sldNum" sz="quarter" idx="12"/>
          </p:nvPr>
        </p:nvSpPr>
        <p:spPr/>
        <p:txBody>
          <a:bodyPr/>
          <a:lstStyle/>
          <a:p>
            <a:fld id="{91FCB89C-7153-924D-B5DD-A6E27C3FFA67}" type="slidenum">
              <a:rPr lang="en-US" smtClean="0"/>
              <a:t>‹#›</a:t>
            </a:fld>
            <a:endParaRPr lang="en-US"/>
          </a:p>
        </p:txBody>
      </p:sp>
    </p:spTree>
    <p:extLst>
      <p:ext uri="{BB962C8B-B14F-4D97-AF65-F5344CB8AC3E}">
        <p14:creationId xmlns:p14="http://schemas.microsoft.com/office/powerpoint/2010/main" val="28329298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5A506-CE88-3840-9684-48585C323C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E7AB9C-1234-B048-92E6-C0E4ECE29A8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4AB41CA-A403-EB44-9FCB-44FEED7B5FD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842A575-44D5-E642-B55E-3B8D5226AF04}"/>
              </a:ext>
            </a:extLst>
          </p:cNvPr>
          <p:cNvSpPr>
            <a:spLocks noGrp="1"/>
          </p:cNvSpPr>
          <p:nvPr>
            <p:ph type="dt" sz="half" idx="10"/>
          </p:nvPr>
        </p:nvSpPr>
        <p:spPr/>
        <p:txBody>
          <a:bodyPr/>
          <a:lstStyle/>
          <a:p>
            <a:fld id="{5ED583E7-8F45-844C-8D5D-43176D25A151}" type="datetimeFigureOut">
              <a:rPr lang="en-US" smtClean="0"/>
              <a:t>4/24/22</a:t>
            </a:fld>
            <a:endParaRPr lang="en-US"/>
          </a:p>
        </p:txBody>
      </p:sp>
      <p:sp>
        <p:nvSpPr>
          <p:cNvPr id="6" name="Footer Placeholder 5">
            <a:extLst>
              <a:ext uri="{FF2B5EF4-FFF2-40B4-BE49-F238E27FC236}">
                <a16:creationId xmlns:a16="http://schemas.microsoft.com/office/drawing/2014/main" id="{CA6B2D30-213D-4346-B1A8-448A0CCA01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9E1C1-F0A8-C14B-A490-92E3FC4787FC}"/>
              </a:ext>
            </a:extLst>
          </p:cNvPr>
          <p:cNvSpPr>
            <a:spLocks noGrp="1"/>
          </p:cNvSpPr>
          <p:nvPr>
            <p:ph type="sldNum" sz="quarter" idx="12"/>
          </p:nvPr>
        </p:nvSpPr>
        <p:spPr/>
        <p:txBody>
          <a:bodyPr/>
          <a:lstStyle/>
          <a:p>
            <a:fld id="{91FCB89C-7153-924D-B5DD-A6E27C3FFA67}" type="slidenum">
              <a:rPr lang="en-US" smtClean="0"/>
              <a:t>‹#›</a:t>
            </a:fld>
            <a:endParaRPr lang="en-US"/>
          </a:p>
        </p:txBody>
      </p:sp>
    </p:spTree>
    <p:extLst>
      <p:ext uri="{BB962C8B-B14F-4D97-AF65-F5344CB8AC3E}">
        <p14:creationId xmlns:p14="http://schemas.microsoft.com/office/powerpoint/2010/main" val="3162981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54AAD-C419-5F40-813B-AEC674FECE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191C73-FEDE-C243-BE1D-E0B0D40D21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187B9AF-E2C5-364A-A197-9286A4B5932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F85EB58-3778-DE46-B905-88E02A55B5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4D56DA-1026-8348-A162-0FD6F942FD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27CB958-98E0-5346-A701-E576440B8956}"/>
              </a:ext>
            </a:extLst>
          </p:cNvPr>
          <p:cNvSpPr>
            <a:spLocks noGrp="1"/>
          </p:cNvSpPr>
          <p:nvPr>
            <p:ph type="dt" sz="half" idx="10"/>
          </p:nvPr>
        </p:nvSpPr>
        <p:spPr/>
        <p:txBody>
          <a:bodyPr/>
          <a:lstStyle/>
          <a:p>
            <a:fld id="{5ED583E7-8F45-844C-8D5D-43176D25A151}" type="datetimeFigureOut">
              <a:rPr lang="en-US" smtClean="0"/>
              <a:t>4/24/22</a:t>
            </a:fld>
            <a:endParaRPr lang="en-US"/>
          </a:p>
        </p:txBody>
      </p:sp>
      <p:sp>
        <p:nvSpPr>
          <p:cNvPr id="8" name="Footer Placeholder 7">
            <a:extLst>
              <a:ext uri="{FF2B5EF4-FFF2-40B4-BE49-F238E27FC236}">
                <a16:creationId xmlns:a16="http://schemas.microsoft.com/office/drawing/2014/main" id="{17DAEB20-66E4-C345-9A6B-F112431BAE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96E46FC-AA89-AD47-9D07-4EA05FF1F976}"/>
              </a:ext>
            </a:extLst>
          </p:cNvPr>
          <p:cNvSpPr>
            <a:spLocks noGrp="1"/>
          </p:cNvSpPr>
          <p:nvPr>
            <p:ph type="sldNum" sz="quarter" idx="12"/>
          </p:nvPr>
        </p:nvSpPr>
        <p:spPr/>
        <p:txBody>
          <a:bodyPr/>
          <a:lstStyle/>
          <a:p>
            <a:fld id="{91FCB89C-7153-924D-B5DD-A6E27C3FFA67}" type="slidenum">
              <a:rPr lang="en-US" smtClean="0"/>
              <a:t>‹#›</a:t>
            </a:fld>
            <a:endParaRPr lang="en-US"/>
          </a:p>
        </p:txBody>
      </p:sp>
    </p:spTree>
    <p:extLst>
      <p:ext uri="{BB962C8B-B14F-4D97-AF65-F5344CB8AC3E}">
        <p14:creationId xmlns:p14="http://schemas.microsoft.com/office/powerpoint/2010/main" val="1529694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16697-0AEC-AF4F-988E-46EF789D8A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3F181EA-C0D3-524F-B484-368F66AD3D04}"/>
              </a:ext>
            </a:extLst>
          </p:cNvPr>
          <p:cNvSpPr>
            <a:spLocks noGrp="1"/>
          </p:cNvSpPr>
          <p:nvPr>
            <p:ph type="dt" sz="half" idx="10"/>
          </p:nvPr>
        </p:nvSpPr>
        <p:spPr/>
        <p:txBody>
          <a:bodyPr/>
          <a:lstStyle/>
          <a:p>
            <a:fld id="{5ED583E7-8F45-844C-8D5D-43176D25A151}" type="datetimeFigureOut">
              <a:rPr lang="en-US" smtClean="0"/>
              <a:t>4/24/22</a:t>
            </a:fld>
            <a:endParaRPr lang="en-US"/>
          </a:p>
        </p:txBody>
      </p:sp>
      <p:sp>
        <p:nvSpPr>
          <p:cNvPr id="4" name="Footer Placeholder 3">
            <a:extLst>
              <a:ext uri="{FF2B5EF4-FFF2-40B4-BE49-F238E27FC236}">
                <a16:creationId xmlns:a16="http://schemas.microsoft.com/office/drawing/2014/main" id="{2342BA2B-35DA-3246-9FEC-F51F8A644B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4F564DA-3516-2945-8212-043CEB193D2D}"/>
              </a:ext>
            </a:extLst>
          </p:cNvPr>
          <p:cNvSpPr>
            <a:spLocks noGrp="1"/>
          </p:cNvSpPr>
          <p:nvPr>
            <p:ph type="sldNum" sz="quarter" idx="12"/>
          </p:nvPr>
        </p:nvSpPr>
        <p:spPr/>
        <p:txBody>
          <a:bodyPr/>
          <a:lstStyle/>
          <a:p>
            <a:fld id="{91FCB89C-7153-924D-B5DD-A6E27C3FFA67}" type="slidenum">
              <a:rPr lang="en-US" smtClean="0"/>
              <a:t>‹#›</a:t>
            </a:fld>
            <a:endParaRPr lang="en-US"/>
          </a:p>
        </p:txBody>
      </p:sp>
    </p:spTree>
    <p:extLst>
      <p:ext uri="{BB962C8B-B14F-4D97-AF65-F5344CB8AC3E}">
        <p14:creationId xmlns:p14="http://schemas.microsoft.com/office/powerpoint/2010/main" val="3801007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63C016-228E-B144-B158-75095A7E0F65}"/>
              </a:ext>
            </a:extLst>
          </p:cNvPr>
          <p:cNvSpPr>
            <a:spLocks noGrp="1"/>
          </p:cNvSpPr>
          <p:nvPr>
            <p:ph type="dt" sz="half" idx="10"/>
          </p:nvPr>
        </p:nvSpPr>
        <p:spPr/>
        <p:txBody>
          <a:bodyPr/>
          <a:lstStyle/>
          <a:p>
            <a:fld id="{5ED583E7-8F45-844C-8D5D-43176D25A151}" type="datetimeFigureOut">
              <a:rPr lang="en-US" smtClean="0"/>
              <a:t>4/24/22</a:t>
            </a:fld>
            <a:endParaRPr lang="en-US"/>
          </a:p>
        </p:txBody>
      </p:sp>
      <p:sp>
        <p:nvSpPr>
          <p:cNvPr id="3" name="Footer Placeholder 2">
            <a:extLst>
              <a:ext uri="{FF2B5EF4-FFF2-40B4-BE49-F238E27FC236}">
                <a16:creationId xmlns:a16="http://schemas.microsoft.com/office/drawing/2014/main" id="{548A74AF-A5B3-604E-85DE-C54E2FD9A62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BFCA979-1DE2-F946-8C51-5B61FCB18B35}"/>
              </a:ext>
            </a:extLst>
          </p:cNvPr>
          <p:cNvSpPr>
            <a:spLocks noGrp="1"/>
          </p:cNvSpPr>
          <p:nvPr>
            <p:ph type="sldNum" sz="quarter" idx="12"/>
          </p:nvPr>
        </p:nvSpPr>
        <p:spPr/>
        <p:txBody>
          <a:bodyPr/>
          <a:lstStyle/>
          <a:p>
            <a:fld id="{91FCB89C-7153-924D-B5DD-A6E27C3FFA67}" type="slidenum">
              <a:rPr lang="en-US" smtClean="0"/>
              <a:t>‹#›</a:t>
            </a:fld>
            <a:endParaRPr lang="en-US"/>
          </a:p>
        </p:txBody>
      </p:sp>
    </p:spTree>
    <p:extLst>
      <p:ext uri="{BB962C8B-B14F-4D97-AF65-F5344CB8AC3E}">
        <p14:creationId xmlns:p14="http://schemas.microsoft.com/office/powerpoint/2010/main" val="20619841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B64F2-14BA-C94E-A04E-0F01E6589F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CD6E53E-D59D-E947-95C6-EB9422BDC6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F307FA4-9963-F849-AAE5-46C64B46DF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FAA9A0-5345-A844-9073-629987B22CFB}"/>
              </a:ext>
            </a:extLst>
          </p:cNvPr>
          <p:cNvSpPr>
            <a:spLocks noGrp="1"/>
          </p:cNvSpPr>
          <p:nvPr>
            <p:ph type="dt" sz="half" idx="10"/>
          </p:nvPr>
        </p:nvSpPr>
        <p:spPr/>
        <p:txBody>
          <a:bodyPr/>
          <a:lstStyle/>
          <a:p>
            <a:fld id="{5ED583E7-8F45-844C-8D5D-43176D25A151}" type="datetimeFigureOut">
              <a:rPr lang="en-US" smtClean="0"/>
              <a:t>4/24/22</a:t>
            </a:fld>
            <a:endParaRPr lang="en-US"/>
          </a:p>
        </p:txBody>
      </p:sp>
      <p:sp>
        <p:nvSpPr>
          <p:cNvPr id="6" name="Footer Placeholder 5">
            <a:extLst>
              <a:ext uri="{FF2B5EF4-FFF2-40B4-BE49-F238E27FC236}">
                <a16:creationId xmlns:a16="http://schemas.microsoft.com/office/drawing/2014/main" id="{4DED2B67-427B-BE4A-988C-EB73B0F794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472D21-4B7A-274E-9819-1FC4F1ED8ACF}"/>
              </a:ext>
            </a:extLst>
          </p:cNvPr>
          <p:cNvSpPr>
            <a:spLocks noGrp="1"/>
          </p:cNvSpPr>
          <p:nvPr>
            <p:ph type="sldNum" sz="quarter" idx="12"/>
          </p:nvPr>
        </p:nvSpPr>
        <p:spPr/>
        <p:txBody>
          <a:bodyPr/>
          <a:lstStyle/>
          <a:p>
            <a:fld id="{91FCB89C-7153-924D-B5DD-A6E27C3FFA67}" type="slidenum">
              <a:rPr lang="en-US" smtClean="0"/>
              <a:t>‹#›</a:t>
            </a:fld>
            <a:endParaRPr lang="en-US"/>
          </a:p>
        </p:txBody>
      </p:sp>
    </p:spTree>
    <p:extLst>
      <p:ext uri="{BB962C8B-B14F-4D97-AF65-F5344CB8AC3E}">
        <p14:creationId xmlns:p14="http://schemas.microsoft.com/office/powerpoint/2010/main" val="3517091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F6A0B-624F-7044-817E-B91305C63E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9DE8469-DE04-554E-B558-86A0131CC5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17C63CC-005C-5842-A862-508457EAF7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60C9DE-B466-0540-B004-DB172E7E2C80}"/>
              </a:ext>
            </a:extLst>
          </p:cNvPr>
          <p:cNvSpPr>
            <a:spLocks noGrp="1"/>
          </p:cNvSpPr>
          <p:nvPr>
            <p:ph type="dt" sz="half" idx="10"/>
          </p:nvPr>
        </p:nvSpPr>
        <p:spPr/>
        <p:txBody>
          <a:bodyPr/>
          <a:lstStyle/>
          <a:p>
            <a:fld id="{5ED583E7-8F45-844C-8D5D-43176D25A151}" type="datetimeFigureOut">
              <a:rPr lang="en-US" smtClean="0"/>
              <a:t>4/24/22</a:t>
            </a:fld>
            <a:endParaRPr lang="en-US"/>
          </a:p>
        </p:txBody>
      </p:sp>
      <p:sp>
        <p:nvSpPr>
          <p:cNvPr id="6" name="Footer Placeholder 5">
            <a:extLst>
              <a:ext uri="{FF2B5EF4-FFF2-40B4-BE49-F238E27FC236}">
                <a16:creationId xmlns:a16="http://schemas.microsoft.com/office/drawing/2014/main" id="{02E88107-D335-8E48-B743-A765AAA6A2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1D5761-D05B-3949-AB30-945F67ACB305}"/>
              </a:ext>
            </a:extLst>
          </p:cNvPr>
          <p:cNvSpPr>
            <a:spLocks noGrp="1"/>
          </p:cNvSpPr>
          <p:nvPr>
            <p:ph type="sldNum" sz="quarter" idx="12"/>
          </p:nvPr>
        </p:nvSpPr>
        <p:spPr/>
        <p:txBody>
          <a:bodyPr/>
          <a:lstStyle/>
          <a:p>
            <a:fld id="{91FCB89C-7153-924D-B5DD-A6E27C3FFA67}" type="slidenum">
              <a:rPr lang="en-US" smtClean="0"/>
              <a:t>‹#›</a:t>
            </a:fld>
            <a:endParaRPr lang="en-US"/>
          </a:p>
        </p:txBody>
      </p:sp>
    </p:spTree>
    <p:extLst>
      <p:ext uri="{BB962C8B-B14F-4D97-AF65-F5344CB8AC3E}">
        <p14:creationId xmlns:p14="http://schemas.microsoft.com/office/powerpoint/2010/main" val="4172169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021B5C5-B68F-E44D-BEE0-158DADD202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49CD70E-DAC7-4A4B-8056-D7CF0A319E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FC1230-74BF-584E-BA95-A01600AEE6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D583E7-8F45-844C-8D5D-43176D25A151}" type="datetimeFigureOut">
              <a:rPr lang="en-US" smtClean="0"/>
              <a:t>4/24/22</a:t>
            </a:fld>
            <a:endParaRPr lang="en-US"/>
          </a:p>
        </p:txBody>
      </p:sp>
      <p:sp>
        <p:nvSpPr>
          <p:cNvPr id="5" name="Footer Placeholder 4">
            <a:extLst>
              <a:ext uri="{FF2B5EF4-FFF2-40B4-BE49-F238E27FC236}">
                <a16:creationId xmlns:a16="http://schemas.microsoft.com/office/drawing/2014/main" id="{492F1AB0-467A-B64B-88DE-E7340D9182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99BF97-A5A5-7C46-842E-84EA0069C38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CB89C-7153-924D-B5DD-A6E27C3FFA67}" type="slidenum">
              <a:rPr lang="en-US" smtClean="0"/>
              <a:t>‹#›</a:t>
            </a:fld>
            <a:endParaRPr lang="en-US"/>
          </a:p>
        </p:txBody>
      </p:sp>
    </p:spTree>
    <p:extLst>
      <p:ext uri="{BB962C8B-B14F-4D97-AF65-F5344CB8AC3E}">
        <p14:creationId xmlns:p14="http://schemas.microsoft.com/office/powerpoint/2010/main" val="23986958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onlinelibrary.wiley.com/doi/full/10.1111/resp.12376#resp12376-bib-0054"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doi.org/10.1016/j.smrv.2016.10.004"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pubmed.ncbi.nlm.nih.gov/19484281/"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doi.org/10.1016/j.chest.2017"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jcsm.aasm.org/doi/10.5664/jcsm.9506#b7"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jcsm.aasm.org/doi/10.5664/jcsm.9506#b9"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oi.or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onlinelibrary.wiley.com/action/doSearch?ContribAuthorRaw=Mermigkis%2C+C"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www.ncbi.nlm.nih.gov/pubmed/30736888" TargetMode="External"/><Relationship Id="rId2" Type="http://schemas.openxmlformats.org/officeDocument/2006/relationships/hyperlink" Target="https://doi.org/10.5665/sleep.1428"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www.atsjournals.org/doi/10.1164/rccm.201804-0621CI"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www.inovalon.com/solutions/insights/"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74B36-E14F-184B-A3AC-97F812009791}"/>
              </a:ext>
            </a:extLst>
          </p:cNvPr>
          <p:cNvSpPr>
            <a:spLocks noGrp="1"/>
          </p:cNvSpPr>
          <p:nvPr>
            <p:ph type="ctrTitle"/>
          </p:nvPr>
        </p:nvSpPr>
        <p:spPr/>
        <p:txBody>
          <a:bodyPr/>
          <a:lstStyle/>
          <a:p>
            <a:r>
              <a:rPr lang="en-US" dirty="0"/>
              <a:t>Overlap syndrome (OSA-COPD) evidence review </a:t>
            </a:r>
          </a:p>
        </p:txBody>
      </p:sp>
      <p:sp>
        <p:nvSpPr>
          <p:cNvPr id="3" name="Subtitle 2">
            <a:extLst>
              <a:ext uri="{FF2B5EF4-FFF2-40B4-BE49-F238E27FC236}">
                <a16:creationId xmlns:a16="http://schemas.microsoft.com/office/drawing/2014/main" id="{7BEA5E61-0864-7F46-8DCC-7B5D96896B3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222408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AEA83-DEBF-0144-BD4A-E53C0386822B}"/>
              </a:ext>
            </a:extLst>
          </p:cNvPr>
          <p:cNvSpPr>
            <a:spLocks noGrp="1"/>
          </p:cNvSpPr>
          <p:nvPr>
            <p:ph type="title"/>
          </p:nvPr>
        </p:nvSpPr>
        <p:spPr/>
        <p:txBody>
          <a:bodyPr>
            <a:normAutofit/>
          </a:bodyPr>
          <a:lstStyle/>
          <a:p>
            <a:r>
              <a:rPr lang="en-US" sz="2000" dirty="0"/>
              <a:t>Non-apnea related hypoventilation in COPD</a:t>
            </a:r>
            <a:br>
              <a:rPr lang="en-US" sz="2000" dirty="0"/>
            </a:br>
            <a:r>
              <a:rPr lang="en-US" sz="2000" dirty="0"/>
              <a:t>[ ] retool this one – frame this as additive to the deleterious consequences of hypoxemia/hypercapnia. </a:t>
            </a:r>
            <a:r>
              <a:rPr lang="en-US" sz="2000" dirty="0" err="1"/>
              <a:t>Ie</a:t>
            </a:r>
            <a:r>
              <a:rPr lang="en-US" sz="2000" dirty="0"/>
              <a:t> – what are the consequences</a:t>
            </a:r>
          </a:p>
        </p:txBody>
      </p:sp>
      <p:sp>
        <p:nvSpPr>
          <p:cNvPr id="3" name="Content Placeholder 2">
            <a:extLst>
              <a:ext uri="{FF2B5EF4-FFF2-40B4-BE49-F238E27FC236}">
                <a16:creationId xmlns:a16="http://schemas.microsoft.com/office/drawing/2014/main" id="{E674293B-EC09-A84C-9311-8A32879E9388}"/>
              </a:ext>
            </a:extLst>
          </p:cNvPr>
          <p:cNvSpPr>
            <a:spLocks noGrp="1"/>
          </p:cNvSpPr>
          <p:nvPr>
            <p:ph idx="1"/>
          </p:nvPr>
        </p:nvSpPr>
        <p:spPr/>
        <p:txBody>
          <a:bodyPr>
            <a:normAutofit fontScale="62500" lnSpcReduction="20000"/>
          </a:bodyPr>
          <a:lstStyle/>
          <a:p>
            <a:pPr marL="0" lvl="0" indent="0">
              <a:lnSpc>
                <a:spcPct val="100000"/>
              </a:lnSpc>
              <a:spcBef>
                <a:spcPts val="0"/>
              </a:spcBef>
              <a:buNone/>
              <a:defRPr/>
            </a:pPr>
            <a:r>
              <a:rPr lang="en-US" dirty="0"/>
              <a:t>Sleep disordered breathing in COPD has many non-apnea components – for examples ~30% decreased in </a:t>
            </a:r>
            <a:r>
              <a:rPr lang="en-US" dirty="0" err="1"/>
              <a:t>Ve</a:t>
            </a:r>
            <a:r>
              <a:rPr lang="en-US" dirty="0"/>
              <a:t> during REM sleep may be enough to significantly increase PaCO2, even after have left REM </a:t>
            </a:r>
          </a:p>
          <a:p>
            <a:pPr>
              <a:lnSpc>
                <a:spcPct val="100000"/>
              </a:lnSpc>
              <a:spcBef>
                <a:spcPts val="0"/>
              </a:spcBef>
              <a:defRPr/>
            </a:pPr>
            <a:r>
              <a:rPr lang="en-US" dirty="0"/>
              <a:t>Because patients with </a:t>
            </a:r>
            <a:r>
              <a:rPr lang="en-US" b="1" dirty="0"/>
              <a:t>COPD have increased physiological dead space, the rapid shallow breathing that normally accompanies bursts of eye movements in REM sleep produces an even greater decrease in alveolar ventilation than in healthy subject. This can account for virtually all the </a:t>
            </a:r>
            <a:r>
              <a:rPr lang="en-US" b="1" dirty="0" err="1"/>
              <a:t>hypoxaemia</a:t>
            </a:r>
            <a:r>
              <a:rPr lang="en-US" b="1" dirty="0"/>
              <a:t> observed in REM sleep in patients with COPD</a:t>
            </a:r>
            <a:r>
              <a:rPr lang="en-US" dirty="0"/>
              <a:t>.</a:t>
            </a:r>
            <a:r>
              <a:rPr lang="en-US" b="1" u="sng" dirty="0">
                <a:hlinkClick r:id="rId3"/>
              </a:rPr>
              <a:t>54</a:t>
            </a:r>
            <a:r>
              <a:rPr lang="en-US" dirty="0"/>
              <a:t> </a:t>
            </a:r>
          </a:p>
          <a:p>
            <a:pPr>
              <a:lnSpc>
                <a:spcPct val="100000"/>
              </a:lnSpc>
              <a:spcBef>
                <a:spcPts val="0"/>
              </a:spcBef>
              <a:defRPr/>
            </a:pPr>
            <a:r>
              <a:rPr lang="en-US" dirty="0"/>
              <a:t>Significant hypoventilation during sleep is common in advanced COPD and was reported in 43% of 54 subjects with advanced COPD by </a:t>
            </a:r>
            <a:r>
              <a:rPr lang="en-US" dirty="0" err="1"/>
              <a:t>O'Donoghue</a:t>
            </a:r>
            <a:r>
              <a:rPr lang="en-US" dirty="0"/>
              <a:t> </a:t>
            </a:r>
            <a:r>
              <a:rPr lang="en-US" i="1" dirty="0"/>
              <a:t>et al</a:t>
            </a:r>
            <a:r>
              <a:rPr lang="en-US" dirty="0"/>
              <a:t>. 56</a:t>
            </a:r>
          </a:p>
          <a:p>
            <a:pPr>
              <a:lnSpc>
                <a:spcPct val="100000"/>
              </a:lnSpc>
              <a:spcBef>
                <a:spcPts val="0"/>
              </a:spcBef>
              <a:defRPr/>
            </a:pPr>
            <a:r>
              <a:rPr lang="en-US" b="1" dirty="0"/>
              <a:t>Compensatory renal retention of bicarbonate may then lead to impairment of ventilatory control and maintenance of daytime hypercapnia 55. </a:t>
            </a:r>
          </a:p>
          <a:p>
            <a:pPr>
              <a:lnSpc>
                <a:spcPct val="100000"/>
              </a:lnSpc>
              <a:spcBef>
                <a:spcPts val="0"/>
              </a:spcBef>
              <a:defRPr/>
            </a:pPr>
            <a:endParaRPr lang="en-US" dirty="0"/>
          </a:p>
          <a:p>
            <a:pPr marL="0" indent="0">
              <a:lnSpc>
                <a:spcPct val="100000"/>
              </a:lnSpc>
              <a:spcBef>
                <a:spcPts val="0"/>
              </a:spcBef>
              <a:buNone/>
              <a:defRPr/>
            </a:pPr>
            <a:r>
              <a:rPr lang="en-US" dirty="0"/>
              <a:t>COPD - non-OSA sleep disordered breathing prevalence? (e.g. CSA, hypoventilation, sleep fragmentation). Overlap syndrome is actually a mix of separate pathophysiology: OSA, CSA, worsening airflow obstruction, hypoventilation, oxygen desaturation, and sleep fragmentation. </a:t>
            </a:r>
          </a:p>
          <a:p>
            <a:pPr marL="0" indent="0">
              <a:lnSpc>
                <a:spcPct val="100000"/>
              </a:lnSpc>
              <a:spcBef>
                <a:spcPts val="0"/>
              </a:spcBef>
              <a:buNone/>
              <a:defRPr/>
            </a:pPr>
            <a:endParaRPr lang="en-US" dirty="0"/>
          </a:p>
          <a:p>
            <a:pPr marL="0" indent="0">
              <a:lnSpc>
                <a:spcPct val="100000"/>
              </a:lnSpc>
              <a:spcBef>
                <a:spcPts val="0"/>
              </a:spcBef>
              <a:buNone/>
              <a:defRPr/>
            </a:pPr>
            <a:r>
              <a:rPr lang="en-US" dirty="0"/>
              <a:t>Circadian variation in spirometry – FEV1 and FVC change 30%, more than in healthy individuals (37-39) – also, REM hypoventilation is increased compared to normal subjects (?due to skeletal muscle weakness and changes in control center?) – resulting in hypoxemia and hypercapnia (30-34)</a:t>
            </a:r>
          </a:p>
          <a:p>
            <a:pPr marL="0" indent="0">
              <a:lnSpc>
                <a:spcPct val="100000"/>
              </a:lnSpc>
              <a:spcBef>
                <a:spcPts val="0"/>
              </a:spcBef>
              <a:buNone/>
              <a:defRPr/>
            </a:pPr>
            <a:r>
              <a:rPr lang="en-US" dirty="0"/>
              <a:t>	thus, there are non-OSA components to the OVS that obstructions may have additive effects on.</a:t>
            </a:r>
          </a:p>
        </p:txBody>
      </p:sp>
    </p:spTree>
    <p:extLst>
      <p:ext uri="{BB962C8B-B14F-4D97-AF65-F5344CB8AC3E}">
        <p14:creationId xmlns:p14="http://schemas.microsoft.com/office/powerpoint/2010/main" val="1719907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9144A-26E7-9142-8A39-0737E6F9FF78}"/>
              </a:ext>
            </a:extLst>
          </p:cNvPr>
          <p:cNvSpPr>
            <a:spLocks noGrp="1"/>
          </p:cNvSpPr>
          <p:nvPr>
            <p:ph type="title"/>
          </p:nvPr>
        </p:nvSpPr>
        <p:spPr/>
        <p:txBody>
          <a:bodyPr>
            <a:normAutofit/>
          </a:bodyPr>
          <a:lstStyle/>
          <a:p>
            <a:r>
              <a:rPr lang="en-US" sz="2000" dirty="0" err="1"/>
              <a:t>Weitzenblum</a:t>
            </a:r>
            <a:r>
              <a:rPr lang="en-US" sz="2000" dirty="0"/>
              <a:t> E, </a:t>
            </a:r>
            <a:r>
              <a:rPr lang="en-US" sz="2000" dirty="0" err="1"/>
              <a:t>Chaouat</a:t>
            </a:r>
            <a:r>
              <a:rPr lang="en-US" sz="2000" dirty="0"/>
              <a:t> A, Kessler R, </a:t>
            </a:r>
            <a:r>
              <a:rPr lang="en-US" sz="2000" dirty="0" err="1"/>
              <a:t>Canuet</a:t>
            </a:r>
            <a:r>
              <a:rPr lang="en-US" sz="2000" dirty="0"/>
              <a:t> M: Overlap syndrome.</a:t>
            </a:r>
            <a:br>
              <a:rPr lang="en-US" sz="2000" dirty="0"/>
            </a:br>
            <a:r>
              <a:rPr lang="en-US" sz="2000" dirty="0"/>
              <a:t>Obstructive sleep apnea in patients with chronic obstructive pulmonary</a:t>
            </a:r>
            <a:br>
              <a:rPr lang="en-US" sz="2000" dirty="0"/>
            </a:br>
            <a:r>
              <a:rPr lang="en-US" sz="2000" dirty="0"/>
              <a:t>disease. Proc Am </a:t>
            </a:r>
            <a:r>
              <a:rPr lang="en-US" sz="2000" dirty="0" err="1"/>
              <a:t>Thorac</a:t>
            </a:r>
            <a:r>
              <a:rPr lang="en-US" sz="2000" dirty="0"/>
              <a:t> Soc 2008, 5:237–241.</a:t>
            </a:r>
          </a:p>
        </p:txBody>
      </p:sp>
      <p:sp>
        <p:nvSpPr>
          <p:cNvPr id="3" name="Content Placeholder 2">
            <a:extLst>
              <a:ext uri="{FF2B5EF4-FFF2-40B4-BE49-F238E27FC236}">
                <a16:creationId xmlns:a16="http://schemas.microsoft.com/office/drawing/2014/main" id="{3B78C2F4-6204-6941-B412-58EBC3A58E81}"/>
              </a:ext>
            </a:extLst>
          </p:cNvPr>
          <p:cNvSpPr>
            <a:spLocks noGrp="1"/>
          </p:cNvSpPr>
          <p:nvPr>
            <p:ph idx="1"/>
          </p:nvPr>
        </p:nvSpPr>
        <p:spPr/>
        <p:txBody>
          <a:bodyPr/>
          <a:lstStyle/>
          <a:p>
            <a:r>
              <a:rPr lang="en-US" dirty="0"/>
              <a:t>[x]Overlap syndrome: Coined by David </a:t>
            </a:r>
            <a:r>
              <a:rPr lang="en-US" dirty="0" err="1"/>
              <a:t>Flenley</a:t>
            </a:r>
            <a:r>
              <a:rPr lang="en-US" dirty="0"/>
              <a:t> to refer to the </a:t>
            </a:r>
            <a:r>
              <a:rPr lang="en-US" dirty="0" err="1"/>
              <a:t>cooccurance</a:t>
            </a:r>
            <a:r>
              <a:rPr lang="en-US" dirty="0"/>
              <a:t> of OSA and any chronic respiratory disease (</a:t>
            </a:r>
            <a:r>
              <a:rPr lang="en-US" dirty="0" err="1"/>
              <a:t>Flenley</a:t>
            </a:r>
            <a:r>
              <a:rPr lang="en-US" dirty="0"/>
              <a:t> DC. Sleep in chronic obstructive lung disease. </a:t>
            </a:r>
            <a:r>
              <a:rPr lang="en-US" i="1" dirty="0"/>
              <a:t>Clin Chest Med</a:t>
            </a:r>
            <a:r>
              <a:rPr lang="en-US" dirty="0"/>
              <a:t> 1985;6:51–61.) but has since come to refer to COPD-OSA.</a:t>
            </a:r>
          </a:p>
          <a:p>
            <a:endParaRPr lang="en-US" dirty="0"/>
          </a:p>
          <a:p>
            <a:r>
              <a:rPr lang="en-US" dirty="0"/>
              <a:t>Most other info from this source has ben superseded. </a:t>
            </a:r>
          </a:p>
        </p:txBody>
      </p:sp>
    </p:spTree>
    <p:extLst>
      <p:ext uri="{BB962C8B-B14F-4D97-AF65-F5344CB8AC3E}">
        <p14:creationId xmlns:p14="http://schemas.microsoft.com/office/powerpoint/2010/main" val="42056372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EB607-4663-5341-86AC-59779070674B}"/>
              </a:ext>
            </a:extLst>
          </p:cNvPr>
          <p:cNvSpPr>
            <a:spLocks noGrp="1"/>
          </p:cNvSpPr>
          <p:nvPr>
            <p:ph type="title"/>
          </p:nvPr>
        </p:nvSpPr>
        <p:spPr/>
        <p:txBody>
          <a:bodyPr>
            <a:normAutofit/>
          </a:bodyPr>
          <a:lstStyle/>
          <a:p>
            <a:r>
              <a:rPr lang="en-US" sz="2000" dirty="0" err="1"/>
              <a:t>Resta</a:t>
            </a:r>
            <a:r>
              <a:rPr lang="en-US" sz="2000" dirty="0"/>
              <a:t> O, </a:t>
            </a:r>
            <a:r>
              <a:rPr lang="en-US" sz="2000" dirty="0" err="1"/>
              <a:t>Foschino</a:t>
            </a:r>
            <a:r>
              <a:rPr lang="en-US" sz="2000" dirty="0"/>
              <a:t> </a:t>
            </a:r>
            <a:r>
              <a:rPr lang="en-US" sz="2000" dirty="0" err="1"/>
              <a:t>Barbaro</a:t>
            </a:r>
            <a:r>
              <a:rPr lang="en-US" sz="2000" dirty="0"/>
              <a:t> MP, </a:t>
            </a:r>
            <a:r>
              <a:rPr lang="en-US" sz="2000" dirty="0" err="1"/>
              <a:t>Brindicci</a:t>
            </a:r>
            <a:r>
              <a:rPr lang="en-US" sz="2000" dirty="0"/>
              <a:t> C, </a:t>
            </a:r>
            <a:r>
              <a:rPr lang="en-US" sz="2000" dirty="0" err="1"/>
              <a:t>Nocerino</a:t>
            </a:r>
            <a:r>
              <a:rPr lang="en-US" sz="2000" dirty="0"/>
              <a:t> MC, </a:t>
            </a:r>
            <a:r>
              <a:rPr lang="en-US" sz="2000" dirty="0" err="1"/>
              <a:t>Caratozzolo</a:t>
            </a:r>
            <a:r>
              <a:rPr lang="en-US" sz="2000" dirty="0"/>
              <a:t> G, Carbonara M. Hypercapnia in overlap syndrome: possible determinant factors. </a:t>
            </a:r>
            <a:r>
              <a:rPr lang="en-US" sz="2000" i="1" dirty="0"/>
              <a:t>Sleep Breath</a:t>
            </a:r>
            <a:r>
              <a:rPr lang="en-US" sz="2000" dirty="0"/>
              <a:t> 2002;6:11–18</a:t>
            </a:r>
            <a:br>
              <a:rPr lang="en-US" sz="2000" dirty="0"/>
            </a:br>
            <a:r>
              <a:rPr lang="en-US" sz="2000" dirty="0"/>
              <a:t>https://</a:t>
            </a:r>
            <a:r>
              <a:rPr lang="en-US" sz="2000" dirty="0" err="1"/>
              <a:t>pubmed.ncbi.nlm.nih.gov</a:t>
            </a:r>
            <a:r>
              <a:rPr lang="en-US" sz="2000" dirty="0"/>
              <a:t>/11917259/</a:t>
            </a:r>
          </a:p>
        </p:txBody>
      </p:sp>
      <p:sp>
        <p:nvSpPr>
          <p:cNvPr id="3" name="Content Placeholder 2">
            <a:extLst>
              <a:ext uri="{FF2B5EF4-FFF2-40B4-BE49-F238E27FC236}">
                <a16:creationId xmlns:a16="http://schemas.microsoft.com/office/drawing/2014/main" id="{653DF166-7B75-DD4C-BB1E-A6B714E4BB37}"/>
              </a:ext>
            </a:extLst>
          </p:cNvPr>
          <p:cNvSpPr>
            <a:spLocks noGrp="1"/>
          </p:cNvSpPr>
          <p:nvPr>
            <p:ph idx="1"/>
          </p:nvPr>
        </p:nvSpPr>
        <p:spPr>
          <a:xfrm>
            <a:off x="838200" y="1661432"/>
            <a:ext cx="10091057" cy="1962604"/>
          </a:xfrm>
        </p:spPr>
        <p:txBody>
          <a:bodyPr>
            <a:normAutofit fontScale="47500" lnSpcReduction="20000"/>
          </a:bodyPr>
          <a:lstStyle/>
          <a:p>
            <a:r>
              <a:rPr lang="en-US" dirty="0"/>
              <a:t>Overlap patients vs OSA patients: higher PaCO2 (44.59 vs. 39.22 mm Hg; p &lt; 0.01), similar AHI (40.46 vs. 41.59/h).</a:t>
            </a:r>
          </a:p>
          <a:p>
            <a:r>
              <a:rPr lang="en-US" b="1" dirty="0"/>
              <a:t>Overlap patients vs COPD patients: higher PaCO2 value (44.59 vs. 39.63 mm Hg; p &lt; 0.005), less severe obstructive impairment (FEV 162.93 vs. 47.31%; FEV1 /FVC ratio 66.71 vs. 59.25%; p &lt; 0.005)</a:t>
            </a:r>
            <a:endParaRPr lang="en-US" dirty="0"/>
          </a:p>
          <a:p>
            <a:r>
              <a:rPr lang="en-US" dirty="0"/>
              <a:t>Confounder: Obesity -&gt; OSA; while severe COPD -&gt; cachexia (another feature, in addition to tracheal traction, that may be protective); smoking may be a risk factor for poor control of OSA.</a:t>
            </a:r>
          </a:p>
          <a:p>
            <a:pPr lvl="1"/>
            <a:r>
              <a:rPr lang="en-US" dirty="0"/>
              <a:t>Obesity in COPD outside of OSA?</a:t>
            </a:r>
          </a:p>
          <a:p>
            <a:pPr lvl="1"/>
            <a:r>
              <a:rPr lang="en-US" dirty="0"/>
              <a:t>Smoking and OSA? [citation 33]</a:t>
            </a:r>
          </a:p>
          <a:p>
            <a:r>
              <a:rPr lang="en-US" dirty="0"/>
              <a:t>“In the Wisconsin Sleep Cohort Study it was found that an AHI of at least 5/hour was three times more likely in current smokers than in never-smokers. Heavy smokers (≥40 cigarettes/d) had an OR of 6.74 for AHI of at least 5/hour” [32].</a:t>
            </a:r>
          </a:p>
          <a:p>
            <a:pPr lvl="2"/>
            <a:endParaRPr lang="en-US" dirty="0"/>
          </a:p>
        </p:txBody>
      </p:sp>
      <p:pic>
        <p:nvPicPr>
          <p:cNvPr id="4" name="Content Placeholder 3">
            <a:extLst>
              <a:ext uri="{FF2B5EF4-FFF2-40B4-BE49-F238E27FC236}">
                <a16:creationId xmlns:a16="http://schemas.microsoft.com/office/drawing/2014/main" id="{750FF13D-C594-144C-8D0D-F7C2E3451AA5}"/>
              </a:ext>
            </a:extLst>
          </p:cNvPr>
          <p:cNvPicPr>
            <a:picLocks noChangeAspect="1"/>
          </p:cNvPicPr>
          <p:nvPr/>
        </p:nvPicPr>
        <p:blipFill>
          <a:blip r:embed="rId3"/>
          <a:stretch>
            <a:fillRect/>
          </a:stretch>
        </p:blipFill>
        <p:spPr>
          <a:xfrm>
            <a:off x="2790583" y="3429000"/>
            <a:ext cx="6610833" cy="3263220"/>
          </a:xfrm>
          <a:prstGeom prst="rect">
            <a:avLst/>
          </a:prstGeom>
        </p:spPr>
      </p:pic>
    </p:spTree>
    <p:extLst>
      <p:ext uri="{BB962C8B-B14F-4D97-AF65-F5344CB8AC3E}">
        <p14:creationId xmlns:p14="http://schemas.microsoft.com/office/powerpoint/2010/main" val="1248847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291BA-3B59-EB4F-AA67-7910E716DB64}"/>
              </a:ext>
            </a:extLst>
          </p:cNvPr>
          <p:cNvSpPr>
            <a:spLocks noGrp="1"/>
          </p:cNvSpPr>
          <p:nvPr>
            <p:ph type="title"/>
          </p:nvPr>
        </p:nvSpPr>
        <p:spPr/>
        <p:txBody>
          <a:bodyPr>
            <a:normAutofit/>
          </a:bodyPr>
          <a:lstStyle/>
          <a:p>
            <a:r>
              <a:rPr lang="en-US" sz="2000" dirty="0">
                <a:hlinkClick r:id="rId2" tooltip="Persistent link using digital object identifier"/>
              </a:rPr>
              <a:t>https://doi.org/10.1016/j.smrv.2016.10.004</a:t>
            </a:r>
            <a:br>
              <a:rPr lang="en-US" sz="2000" dirty="0"/>
            </a:br>
            <a:r>
              <a:rPr lang="en-US" sz="2000" dirty="0"/>
              <a:t>Diagnostic accuracy of the Berlin questionnaire, STOP-BANG, STOP, and Epworth sleepiness scale in detecting obstructive sleep apnea: A bivariate meta-analysis</a:t>
            </a:r>
          </a:p>
        </p:txBody>
      </p:sp>
      <p:sp>
        <p:nvSpPr>
          <p:cNvPr id="3" name="Content Placeholder 2">
            <a:extLst>
              <a:ext uri="{FF2B5EF4-FFF2-40B4-BE49-F238E27FC236}">
                <a16:creationId xmlns:a16="http://schemas.microsoft.com/office/drawing/2014/main" id="{908E667A-BE2B-B34C-A2E8-FA1B06089816}"/>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5497906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54A10-EC6D-9D4B-9EC0-DF38B673A3BE}"/>
              </a:ext>
            </a:extLst>
          </p:cNvPr>
          <p:cNvSpPr>
            <a:spLocks noGrp="1"/>
          </p:cNvSpPr>
          <p:nvPr>
            <p:ph type="title"/>
          </p:nvPr>
        </p:nvSpPr>
        <p:spPr/>
        <p:txBody>
          <a:bodyPr/>
          <a:lstStyle/>
          <a:p>
            <a:r>
              <a:rPr lang="en-US" dirty="0"/>
              <a:t>Overlap syndrome epidemiology</a:t>
            </a:r>
          </a:p>
        </p:txBody>
      </p:sp>
      <p:sp>
        <p:nvSpPr>
          <p:cNvPr id="3" name="Content Placeholder 2">
            <a:extLst>
              <a:ext uri="{FF2B5EF4-FFF2-40B4-BE49-F238E27FC236}">
                <a16:creationId xmlns:a16="http://schemas.microsoft.com/office/drawing/2014/main" id="{22241EC1-0BD8-E24A-8B52-F8483B65D3E2}"/>
              </a:ext>
            </a:extLst>
          </p:cNvPr>
          <p:cNvSpPr>
            <a:spLocks noGrp="1"/>
          </p:cNvSpPr>
          <p:nvPr>
            <p:ph idx="1"/>
          </p:nvPr>
        </p:nvSpPr>
        <p:spPr/>
        <p:txBody>
          <a:bodyPr>
            <a:normAutofit fontScale="92500" lnSpcReduction="20000"/>
          </a:bodyPr>
          <a:lstStyle/>
          <a:p>
            <a:r>
              <a:rPr lang="en-US" dirty="0"/>
              <a:t>Key source: CHEST 2017; 152(6):1318-1326</a:t>
            </a:r>
          </a:p>
          <a:p>
            <a:r>
              <a:rPr lang="en-US" dirty="0"/>
              <a:t>Frequency: Thus based on established prevalence figures, both disorders should coexist in about 1% of the adult general population, with even higher figures likely depending on the definitions used for diagnosis. Phenotypically, emphysema seems protective while chronic bronchitis predisposing. Overall, the relationship has been unclear whether COPD predisposes to OSA or vice versa. </a:t>
            </a:r>
          </a:p>
          <a:p>
            <a:r>
              <a:rPr lang="en-US" dirty="0"/>
              <a:t>When OSA present, associated with deeper desaturations than non-COPD matched controls – associated with increased risk of </a:t>
            </a:r>
            <a:r>
              <a:rPr lang="en-US" dirty="0" err="1"/>
              <a:t>cor</a:t>
            </a:r>
            <a:r>
              <a:rPr lang="en-US" dirty="0"/>
              <a:t> pulmonale.  The oxygen desaturation index provides a measure of intermittent hypoxemia, which is particularly important in the generation of systemic inflammation,52 and appears to be superior to the AHI in predicting cardiovascular comorbidity</a:t>
            </a:r>
          </a:p>
        </p:txBody>
      </p:sp>
    </p:spTree>
    <p:extLst>
      <p:ext uri="{BB962C8B-B14F-4D97-AF65-F5344CB8AC3E}">
        <p14:creationId xmlns:p14="http://schemas.microsoft.com/office/powerpoint/2010/main" val="120361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EB607-4663-5341-86AC-59779070674B}"/>
              </a:ext>
            </a:extLst>
          </p:cNvPr>
          <p:cNvSpPr>
            <a:spLocks noGrp="1"/>
          </p:cNvSpPr>
          <p:nvPr>
            <p:ph type="title"/>
          </p:nvPr>
        </p:nvSpPr>
        <p:spPr/>
        <p:txBody>
          <a:bodyPr/>
          <a:lstStyle/>
          <a:p>
            <a:r>
              <a:rPr lang="en-US" dirty="0"/>
              <a:t>Untreated OSA and COPD: societal effects</a:t>
            </a:r>
          </a:p>
        </p:txBody>
      </p:sp>
      <p:sp>
        <p:nvSpPr>
          <p:cNvPr id="3" name="Content Placeholder 2">
            <a:extLst>
              <a:ext uri="{FF2B5EF4-FFF2-40B4-BE49-F238E27FC236}">
                <a16:creationId xmlns:a16="http://schemas.microsoft.com/office/drawing/2014/main" id="{653DF166-7B75-DD4C-BB1E-A6B714E4BB37}"/>
              </a:ext>
            </a:extLst>
          </p:cNvPr>
          <p:cNvSpPr>
            <a:spLocks noGrp="1"/>
          </p:cNvSpPr>
          <p:nvPr>
            <p:ph idx="1"/>
          </p:nvPr>
        </p:nvSpPr>
        <p:spPr/>
        <p:txBody>
          <a:bodyPr>
            <a:normAutofit fontScale="92500" lnSpcReduction="20000"/>
          </a:bodyPr>
          <a:lstStyle/>
          <a:p>
            <a:r>
              <a:rPr lang="en-US" dirty="0"/>
              <a:t>OSA and COPD exist in roughly the expected overlapping proportion if they were independent</a:t>
            </a:r>
          </a:p>
          <a:p>
            <a:pPr lvl="1"/>
            <a:r>
              <a:rPr lang="en-US" dirty="0"/>
              <a:t>Connaughton JJ, Catterall JR, Elton RA, Stradling JR, Douglas NJ. Do sleep studies contribute to the management of patients with severe chronic obstructive pulmonary disease? </a:t>
            </a:r>
            <a:r>
              <a:rPr lang="en-US" i="1" dirty="0"/>
              <a:t>Am. Rev. Respir. Dis.</a:t>
            </a:r>
            <a:r>
              <a:rPr lang="en-US" dirty="0"/>
              <a:t> 1988; </a:t>
            </a:r>
            <a:r>
              <a:rPr lang="en-US" b="1" dirty="0"/>
              <a:t>138</a:t>
            </a:r>
            <a:r>
              <a:rPr lang="en-US" dirty="0"/>
              <a:t>: 341–344.</a:t>
            </a:r>
          </a:p>
          <a:p>
            <a:pPr lvl="1"/>
            <a:r>
              <a:rPr lang="en-US" dirty="0"/>
              <a:t>Sanders MH, Newman AB, Haggerty CL, Redline S, </a:t>
            </a:r>
            <a:r>
              <a:rPr lang="en-US" dirty="0" err="1"/>
              <a:t>Lebowitz</a:t>
            </a:r>
            <a:r>
              <a:rPr lang="en-US" dirty="0"/>
              <a:t> M, </a:t>
            </a:r>
            <a:r>
              <a:rPr lang="en-US" dirty="0" err="1"/>
              <a:t>Samet</a:t>
            </a:r>
            <a:r>
              <a:rPr lang="en-US" dirty="0"/>
              <a:t> J, O'Connor GT, </a:t>
            </a:r>
            <a:r>
              <a:rPr lang="en-US" dirty="0" err="1"/>
              <a:t>Punjiba</a:t>
            </a:r>
            <a:r>
              <a:rPr lang="en-US" dirty="0"/>
              <a:t> NM, Shahar E, Sleep Heart Health Study. Sleep and sleep-disordered breathing in adults with predominantly mild obstructive airway disease. </a:t>
            </a:r>
            <a:r>
              <a:rPr lang="en-US" i="1" dirty="0"/>
              <a:t>Am. J. Respir. Crit. Care Med.</a:t>
            </a:r>
            <a:r>
              <a:rPr lang="en-US" dirty="0"/>
              <a:t> 2003; </a:t>
            </a:r>
            <a:r>
              <a:rPr lang="en-US" b="1" dirty="0"/>
              <a:t>167</a:t>
            </a:r>
            <a:r>
              <a:rPr lang="en-US" dirty="0"/>
              <a:t>: 7–14.</a:t>
            </a:r>
          </a:p>
          <a:p>
            <a:r>
              <a:rPr lang="en-US" dirty="0"/>
              <a:t>However, </a:t>
            </a:r>
            <a:r>
              <a:rPr lang="en-US" b="1" dirty="0"/>
              <a:t>patients who have OSA+COPD develop hypercapnia, pulmonary hypertension, and </a:t>
            </a:r>
            <a:r>
              <a:rPr lang="en-US" b="1" dirty="0" err="1"/>
              <a:t>cor</a:t>
            </a:r>
            <a:r>
              <a:rPr lang="en-US" b="1" dirty="0"/>
              <a:t> pulmonale more often than patients with COPD only </a:t>
            </a:r>
            <a:r>
              <a:rPr lang="en-US" dirty="0"/>
              <a:t>(OSA is an effect modifier?)</a:t>
            </a:r>
          </a:p>
          <a:p>
            <a:pPr lvl="1"/>
            <a:r>
              <a:rPr lang="en-US" dirty="0"/>
              <a:t>Bradley TD, Rutherford R, Grossman RF, Lue F, </a:t>
            </a:r>
            <a:r>
              <a:rPr lang="en-US" dirty="0" err="1"/>
              <a:t>Zamel</a:t>
            </a:r>
            <a:r>
              <a:rPr lang="en-US" dirty="0"/>
              <a:t> N, </a:t>
            </a:r>
            <a:r>
              <a:rPr lang="en-US" dirty="0" err="1"/>
              <a:t>Moldofsky</a:t>
            </a:r>
            <a:r>
              <a:rPr lang="en-US" dirty="0"/>
              <a:t> H, Phillipson EA. Role of daytime hypoxemia in the pathogenesis of right heart failure in the obstructive sleep apnea syndrome. </a:t>
            </a:r>
            <a:r>
              <a:rPr lang="en-US" i="1" dirty="0"/>
              <a:t>Am. Rev. Respir. Dis.</a:t>
            </a:r>
            <a:r>
              <a:rPr lang="en-US" dirty="0"/>
              <a:t> 1985; </a:t>
            </a:r>
            <a:r>
              <a:rPr lang="en-US" b="1" dirty="0"/>
              <a:t>131</a:t>
            </a:r>
            <a:r>
              <a:rPr lang="en-US" dirty="0"/>
              <a:t>: 835–839.</a:t>
            </a:r>
          </a:p>
        </p:txBody>
      </p:sp>
    </p:spTree>
    <p:extLst>
      <p:ext uri="{BB962C8B-B14F-4D97-AF65-F5344CB8AC3E}">
        <p14:creationId xmlns:p14="http://schemas.microsoft.com/office/powerpoint/2010/main" val="12175400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E21E9-B956-F546-BCE5-2E40F71FA485}"/>
              </a:ext>
            </a:extLst>
          </p:cNvPr>
          <p:cNvSpPr>
            <a:spLocks noGrp="1"/>
          </p:cNvSpPr>
          <p:nvPr>
            <p:ph type="title"/>
          </p:nvPr>
        </p:nvSpPr>
        <p:spPr/>
        <p:txBody>
          <a:bodyPr/>
          <a:lstStyle/>
          <a:p>
            <a:r>
              <a:rPr lang="en-US" dirty="0"/>
              <a:t>Increased risk of pulmonary hypertension </a:t>
            </a:r>
            <a:r>
              <a:rPr lang="en-US" dirty="0" err="1"/>
              <a:t>cor</a:t>
            </a:r>
            <a:r>
              <a:rPr lang="en-US" dirty="0"/>
              <a:t> pulmonale</a:t>
            </a:r>
          </a:p>
        </p:txBody>
      </p:sp>
      <p:sp>
        <p:nvSpPr>
          <p:cNvPr id="3" name="Content Placeholder 2">
            <a:extLst>
              <a:ext uri="{FF2B5EF4-FFF2-40B4-BE49-F238E27FC236}">
                <a16:creationId xmlns:a16="http://schemas.microsoft.com/office/drawing/2014/main" id="{340B81BD-88BA-904D-9E53-D30CEE1A2D52}"/>
              </a:ext>
            </a:extLst>
          </p:cNvPr>
          <p:cNvSpPr>
            <a:spLocks noGrp="1"/>
          </p:cNvSpPr>
          <p:nvPr>
            <p:ph idx="1"/>
          </p:nvPr>
        </p:nvSpPr>
        <p:spPr/>
        <p:txBody>
          <a:bodyPr>
            <a:normAutofit fontScale="85000" lnSpcReduction="10000"/>
          </a:bodyPr>
          <a:lstStyle/>
          <a:p>
            <a:r>
              <a:rPr lang="en-US" b="1" dirty="0"/>
              <a:t>Intermittent hypoxemia -&gt; pulmonary vascular resistance increase -&gt; increased RV afterload -&gt; more RV hypertrophy than severity matched COPD alone</a:t>
            </a:r>
          </a:p>
          <a:p>
            <a:pPr lvl="1"/>
            <a:r>
              <a:rPr lang="en-US" dirty="0"/>
              <a:t>Sharma B, </a:t>
            </a:r>
            <a:r>
              <a:rPr lang="en-US" dirty="0" err="1"/>
              <a:t>Neilan</a:t>
            </a:r>
            <a:r>
              <a:rPr lang="en-US" dirty="0"/>
              <a:t> TG, </a:t>
            </a:r>
            <a:r>
              <a:rPr lang="en-US" dirty="0" err="1"/>
              <a:t>Kwong</a:t>
            </a:r>
            <a:r>
              <a:rPr lang="en-US" dirty="0"/>
              <a:t> RY, </a:t>
            </a:r>
            <a:r>
              <a:rPr lang="en-US" dirty="0" err="1"/>
              <a:t>Mandry</a:t>
            </a:r>
            <a:r>
              <a:rPr lang="en-US" dirty="0"/>
              <a:t> D, Owens RL, </a:t>
            </a:r>
            <a:r>
              <a:rPr lang="en-US" dirty="0" err="1"/>
              <a:t>McSharry</a:t>
            </a:r>
            <a:r>
              <a:rPr lang="en-US" dirty="0"/>
              <a:t> D, et al. Evaluation of right ventricular remodeling using cardiac magnetic resonance imaging in co-existent chronic obstructive pulmonary disease and obstructive sleep apnea. COPD 2013;10 4–10.</a:t>
            </a:r>
          </a:p>
          <a:p>
            <a:r>
              <a:rPr lang="en-US" dirty="0"/>
              <a:t>Additionally, OVS patients develop daytime hypercapnia at a lower BMI and AHI than patients with OSA alone (as well as increased nocturnal hypoxemia compared to COPD alone) -&gt; more frequent pulmonary hypertension than either </a:t>
            </a:r>
          </a:p>
          <a:p>
            <a:r>
              <a:rPr lang="en-US" dirty="0"/>
              <a:t>38. </a:t>
            </a:r>
            <a:r>
              <a:rPr lang="en-US" dirty="0" err="1"/>
              <a:t>Sajkov</a:t>
            </a:r>
            <a:r>
              <a:rPr lang="en-US" dirty="0"/>
              <a:t> D, Wang T, Saunders NA, </a:t>
            </a:r>
            <a:r>
              <a:rPr lang="en-US" dirty="0" err="1"/>
              <a:t>Bune</a:t>
            </a:r>
            <a:r>
              <a:rPr lang="en-US" dirty="0"/>
              <a:t> AJ, Neill AM, Douglas </a:t>
            </a:r>
            <a:r>
              <a:rPr lang="en-US" dirty="0" err="1"/>
              <a:t>Mcevoy</a:t>
            </a:r>
            <a:r>
              <a:rPr lang="en-US" dirty="0"/>
              <a:t> R. Daytime pulmonary hemodynamics in patients with obstructive sleep apnea without lung disease. Am J Respir Crit Care Med 1999;159: 1518–1526</a:t>
            </a:r>
          </a:p>
          <a:p>
            <a:r>
              <a:rPr lang="en-US" dirty="0"/>
              <a:t>Only associative? [ ] review these</a:t>
            </a:r>
          </a:p>
          <a:p>
            <a:endParaRPr lang="en-US" dirty="0"/>
          </a:p>
        </p:txBody>
      </p:sp>
    </p:spTree>
    <p:extLst>
      <p:ext uri="{BB962C8B-B14F-4D97-AF65-F5344CB8AC3E}">
        <p14:creationId xmlns:p14="http://schemas.microsoft.com/office/powerpoint/2010/main" val="30213702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716F6-0D1B-1A42-BE11-04453E12F42E}"/>
              </a:ext>
            </a:extLst>
          </p:cNvPr>
          <p:cNvSpPr>
            <a:spLocks noGrp="1"/>
          </p:cNvSpPr>
          <p:nvPr>
            <p:ph type="title"/>
          </p:nvPr>
        </p:nvSpPr>
        <p:spPr/>
        <p:txBody>
          <a:bodyPr/>
          <a:lstStyle/>
          <a:p>
            <a:r>
              <a:rPr lang="en-US" dirty="0"/>
              <a:t>OVS vs OHS</a:t>
            </a:r>
          </a:p>
        </p:txBody>
      </p:sp>
      <p:sp>
        <p:nvSpPr>
          <p:cNvPr id="3" name="Content Placeholder 2">
            <a:extLst>
              <a:ext uri="{FF2B5EF4-FFF2-40B4-BE49-F238E27FC236}">
                <a16:creationId xmlns:a16="http://schemas.microsoft.com/office/drawing/2014/main" id="{DF01D16E-879B-6C45-8671-72D8E9027FF7}"/>
              </a:ext>
            </a:extLst>
          </p:cNvPr>
          <p:cNvSpPr>
            <a:spLocks noGrp="1"/>
          </p:cNvSpPr>
          <p:nvPr>
            <p:ph idx="1"/>
          </p:nvPr>
        </p:nvSpPr>
        <p:spPr/>
        <p:txBody>
          <a:bodyPr>
            <a:normAutofit fontScale="62500" lnSpcReduction="20000"/>
          </a:bodyPr>
          <a:lstStyle/>
          <a:p>
            <a:r>
              <a:rPr lang="en-US" b="1" dirty="0"/>
              <a:t>https://</a:t>
            </a:r>
            <a:r>
              <a:rPr lang="en-US" b="1" dirty="0" err="1"/>
              <a:t>link.springer.com</a:t>
            </a:r>
            <a:r>
              <a:rPr lang="en-US" b="1" dirty="0"/>
              <a:t>/content/pdf/10.1186/1465-9921-14-132.pdf</a:t>
            </a:r>
            <a:endParaRPr lang="en-US" dirty="0"/>
          </a:p>
          <a:p>
            <a:pPr marL="0" lvl="0" indent="0">
              <a:lnSpc>
                <a:spcPct val="100000"/>
              </a:lnSpc>
              <a:spcBef>
                <a:spcPts val="0"/>
              </a:spcBef>
              <a:buNone/>
              <a:defRPr/>
            </a:pPr>
            <a:r>
              <a:rPr lang="en-US" dirty="0"/>
              <a:t>““</a:t>
            </a:r>
          </a:p>
          <a:p>
            <a:pPr marL="0" lvl="0" indent="0">
              <a:lnSpc>
                <a:spcPct val="100000"/>
              </a:lnSpc>
              <a:spcBef>
                <a:spcPts val="0"/>
              </a:spcBef>
              <a:buNone/>
              <a:defRPr/>
            </a:pPr>
            <a:r>
              <a:rPr lang="en-US" dirty="0"/>
              <a:t>In subjects with chronic hypercapnia, there is an increased blood bicarbonate </a:t>
            </a:r>
            <a:r>
              <a:rPr lang="en-US" b="1" dirty="0"/>
              <a:t>concentration, which may inhibit the ventilatory response to CO2 and decreases mouth occlusion pressure response during wakefulness and sleep [50</a:t>
            </a:r>
            <a:r>
              <a:rPr lang="en-US" dirty="0"/>
              <a:t>]. When normocapnic, overlap patients can however have a normal or even enhanced ventilatory response to CO2 [51]. This is in contrast to the data on decreased hypercapnic (HCVR) and hypoxic (HVR) ventilatory response in OHS, as compared to obese, non-hypercapnic subjects [52].“</a:t>
            </a:r>
          </a:p>
          <a:p>
            <a:r>
              <a:rPr lang="en-US" b="1" dirty="0"/>
              <a:t>23 </a:t>
            </a:r>
            <a:r>
              <a:rPr lang="en-US" dirty="0"/>
              <a:t>Bradley TD, Rutherford A, Lue F, </a:t>
            </a:r>
            <a:r>
              <a:rPr lang="en-US" dirty="0" err="1"/>
              <a:t>Moldofsky</a:t>
            </a:r>
            <a:r>
              <a:rPr lang="en-US" dirty="0"/>
              <a:t> H, Grossmann RF, </a:t>
            </a:r>
            <a:r>
              <a:rPr lang="en-US" dirty="0" err="1"/>
              <a:t>Zamel</a:t>
            </a:r>
            <a:r>
              <a:rPr lang="en-US" dirty="0"/>
              <a:t> N, Phillipson EA: Role of diffuse airway obstruction in the hypercapnia of obstructive apnea. Am Rev Respir Dis 1986, 134:920–924.</a:t>
            </a:r>
          </a:p>
          <a:p>
            <a:r>
              <a:rPr lang="en-US" b="1" dirty="0"/>
              <a:t>50 </a:t>
            </a:r>
            <a:r>
              <a:rPr lang="en-US" dirty="0"/>
              <a:t>Radwan L, </a:t>
            </a:r>
            <a:r>
              <a:rPr lang="en-US" dirty="0" err="1"/>
              <a:t>Maszczyk</a:t>
            </a:r>
            <a:r>
              <a:rPr lang="en-US" dirty="0"/>
              <a:t> Z, </a:t>
            </a:r>
            <a:r>
              <a:rPr lang="en-US" dirty="0" err="1"/>
              <a:t>Koziorowski</a:t>
            </a:r>
            <a:r>
              <a:rPr lang="en-US" dirty="0"/>
              <a:t> A, </a:t>
            </a:r>
            <a:r>
              <a:rPr lang="en-US" dirty="0" err="1"/>
              <a:t>Koziej</a:t>
            </a:r>
            <a:r>
              <a:rPr lang="en-US" dirty="0"/>
              <a:t> M, </a:t>
            </a:r>
            <a:r>
              <a:rPr lang="en-US" dirty="0" err="1"/>
              <a:t>Cieslicki</a:t>
            </a:r>
            <a:r>
              <a:rPr lang="en-US" dirty="0"/>
              <a:t> J, </a:t>
            </a:r>
            <a:r>
              <a:rPr lang="en-US" dirty="0" err="1"/>
              <a:t>Sliwinski</a:t>
            </a:r>
            <a:r>
              <a:rPr lang="en-US" dirty="0"/>
              <a:t> P, Zielinski J: Control of breathing in obstructive sleep </a:t>
            </a:r>
            <a:r>
              <a:rPr lang="en-US" dirty="0" err="1"/>
              <a:t>apnoea</a:t>
            </a:r>
            <a:r>
              <a:rPr lang="en-US" dirty="0"/>
              <a:t> and in patients with the overlap syndrome. Eur Respir J 1995, 8:542–545</a:t>
            </a:r>
            <a:endParaRPr lang="en-US" b="1" dirty="0"/>
          </a:p>
          <a:p>
            <a:r>
              <a:rPr lang="en-US" b="1" dirty="0"/>
              <a:t>51 </a:t>
            </a:r>
            <a:r>
              <a:rPr lang="en-US" dirty="0" err="1"/>
              <a:t>Verbraecken</a:t>
            </a:r>
            <a:r>
              <a:rPr lang="en-US" dirty="0"/>
              <a:t> J, De Backer W, </a:t>
            </a:r>
            <a:r>
              <a:rPr lang="en-US" dirty="0" err="1"/>
              <a:t>Willemen</a:t>
            </a:r>
            <a:r>
              <a:rPr lang="en-US" dirty="0"/>
              <a:t> M, De Cock W, </a:t>
            </a:r>
            <a:r>
              <a:rPr lang="en-US" dirty="0" err="1"/>
              <a:t>Wittesaele</a:t>
            </a:r>
            <a:r>
              <a:rPr lang="en-US" dirty="0"/>
              <a:t> W, Van de </a:t>
            </a:r>
            <a:r>
              <a:rPr lang="en-US" dirty="0" err="1"/>
              <a:t>Heyning</a:t>
            </a:r>
            <a:r>
              <a:rPr lang="en-US" dirty="0"/>
              <a:t> P: Chronic CO2 drive in patients with obstructive sleep apnea and effect of CPAP. Respir </a:t>
            </a:r>
            <a:r>
              <a:rPr lang="en-US" dirty="0" err="1"/>
              <a:t>Physiol</a:t>
            </a:r>
            <a:r>
              <a:rPr lang="en-US" dirty="0"/>
              <a:t> 1995, 101:279–287.</a:t>
            </a:r>
          </a:p>
          <a:p>
            <a:r>
              <a:rPr lang="en-US" b="1" dirty="0"/>
              <a:t>52 </a:t>
            </a:r>
            <a:r>
              <a:rPr lang="en-US" dirty="0" err="1"/>
              <a:t>Zwillich</a:t>
            </a:r>
            <a:r>
              <a:rPr lang="en-US" dirty="0"/>
              <a:t> CW, Sutton FD, Pierson DJ, </a:t>
            </a:r>
            <a:r>
              <a:rPr lang="en-US" dirty="0" err="1"/>
              <a:t>Greagh</a:t>
            </a:r>
            <a:r>
              <a:rPr lang="en-US" dirty="0"/>
              <a:t> EM, Weil JV: Decreased hypoxic ventilatory drive in the obesity hypoventilation syndrome. Am J Med 1975, 59:343–348.</a:t>
            </a:r>
          </a:p>
        </p:txBody>
      </p:sp>
    </p:spTree>
    <p:extLst>
      <p:ext uri="{BB962C8B-B14F-4D97-AF65-F5344CB8AC3E}">
        <p14:creationId xmlns:p14="http://schemas.microsoft.com/office/powerpoint/2010/main" val="40217159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8FCD3-C156-D344-82C4-10680F45788A}"/>
              </a:ext>
            </a:extLst>
          </p:cNvPr>
          <p:cNvSpPr>
            <a:spLocks noGrp="1"/>
          </p:cNvSpPr>
          <p:nvPr>
            <p:ph type="title"/>
          </p:nvPr>
        </p:nvSpPr>
        <p:spPr/>
        <p:txBody>
          <a:bodyPr/>
          <a:lstStyle/>
          <a:p>
            <a:r>
              <a:rPr lang="en-US" dirty="0"/>
              <a:t>COPD-OSA - impacts</a:t>
            </a:r>
          </a:p>
        </p:txBody>
      </p:sp>
      <p:sp>
        <p:nvSpPr>
          <p:cNvPr id="3" name="Content Placeholder 2">
            <a:extLst>
              <a:ext uri="{FF2B5EF4-FFF2-40B4-BE49-F238E27FC236}">
                <a16:creationId xmlns:a16="http://schemas.microsoft.com/office/drawing/2014/main" id="{20849A76-8A30-854C-AE91-CF645DF866F5}"/>
              </a:ext>
            </a:extLst>
          </p:cNvPr>
          <p:cNvSpPr>
            <a:spLocks noGrp="1"/>
          </p:cNvSpPr>
          <p:nvPr>
            <p:ph idx="1"/>
          </p:nvPr>
        </p:nvSpPr>
        <p:spPr/>
        <p:txBody>
          <a:bodyPr>
            <a:normAutofit fontScale="70000" lnSpcReduction="20000"/>
          </a:bodyPr>
          <a:lstStyle/>
          <a:p>
            <a:r>
              <a:rPr lang="en-US" dirty="0"/>
              <a:t>Consequences: more nocturnal hypoxemia, more oxidative stress and inflammation (citation?), increased risk of exacerbations, increased risk of death</a:t>
            </a:r>
          </a:p>
          <a:p>
            <a:pPr lvl="1"/>
            <a:r>
              <a:rPr lang="en-US" dirty="0"/>
              <a:t>Compared to OSA? Or Compared to COPD?</a:t>
            </a:r>
          </a:p>
          <a:p>
            <a:r>
              <a:rPr lang="en-US" dirty="0"/>
              <a:t>In particular: increased risk of readmission after respiratory failure [124] that may be improved by CPAP  [125]</a:t>
            </a:r>
          </a:p>
          <a:p>
            <a:pPr lvl="1"/>
            <a:r>
              <a:rPr lang="en-US" dirty="0"/>
              <a:t>124 Adler D, Pepin JL, Dupuis-</a:t>
            </a:r>
            <a:r>
              <a:rPr lang="en-US" dirty="0" err="1"/>
              <a:t>Lozeron</a:t>
            </a:r>
            <a:r>
              <a:rPr lang="en-US" dirty="0"/>
              <a:t> E, et al. Comorbidities and subgroups of patients surviving severe acute hypercapnic respiratory failure in the intensive care unit. Am J Respir Crit Care Med 2017; 196: 200–207.</a:t>
            </a:r>
          </a:p>
          <a:p>
            <a:pPr lvl="1"/>
            <a:r>
              <a:rPr lang="en-US" dirty="0"/>
              <a:t>125 Marin JM, Soriano JB, Carrizo SJ, et al. Outcomes in patients with chronic obstructive pulmonary disease and obstructive sleep apnea: the overlap syndrome. Am J Respir Crit Care Med 2010; 182: 325–331</a:t>
            </a:r>
          </a:p>
          <a:p>
            <a:r>
              <a:rPr lang="en-US" dirty="0"/>
              <a:t>Have worse nocturnal oxygen desaturation than either disease alone [ citation 3 - https://</a:t>
            </a:r>
            <a:r>
              <a:rPr lang="en-US" dirty="0" err="1"/>
              <a:t>pubmed.ncbi.nlm.nih.gov</a:t>
            </a:r>
            <a:r>
              <a:rPr lang="en-US" dirty="0"/>
              <a:t>/12502472/]</a:t>
            </a:r>
          </a:p>
          <a:p>
            <a:endParaRPr lang="en-US" dirty="0"/>
          </a:p>
          <a:p>
            <a:r>
              <a:rPr lang="en-US" dirty="0"/>
              <a:t>More exacerbations and higher </a:t>
            </a:r>
            <a:r>
              <a:rPr lang="en-US" dirty="0" err="1"/>
              <a:t>motality</a:t>
            </a:r>
            <a:r>
              <a:rPr lang="en-US" dirty="0"/>
              <a:t> than COPD alone [ citations 2 - https://</a:t>
            </a:r>
            <a:r>
              <a:rPr lang="en-US" dirty="0" err="1"/>
              <a:t>pubmed.ncbi.nlm.nih.gov</a:t>
            </a:r>
            <a:r>
              <a:rPr lang="en-US" dirty="0"/>
              <a:t>/28169105/, 6 - </a:t>
            </a:r>
            <a:r>
              <a:rPr lang="en-US" dirty="0">
                <a:hlinkClick r:id="rId2"/>
              </a:rPr>
              <a:t>https://pubmed.ncbi.nlm.nih.gov/19484281/</a:t>
            </a:r>
            <a:r>
              <a:rPr lang="en-US" dirty="0"/>
              <a:t> elevated economic burden,7 - https://</a:t>
            </a:r>
            <a:r>
              <a:rPr lang="en-US" dirty="0" err="1"/>
              <a:t>pubmed.ncbi.nlm.nih.gov</a:t>
            </a:r>
            <a:r>
              <a:rPr lang="en-US" dirty="0"/>
              <a:t>/20378728/]</a:t>
            </a:r>
          </a:p>
        </p:txBody>
      </p:sp>
    </p:spTree>
    <p:extLst>
      <p:ext uri="{BB962C8B-B14F-4D97-AF65-F5344CB8AC3E}">
        <p14:creationId xmlns:p14="http://schemas.microsoft.com/office/powerpoint/2010/main" val="11449566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CF4B2-CEB6-B34B-9744-B8B14EC15CA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BA14204-498B-E947-8110-EDE9B6B79CF4}"/>
              </a:ext>
            </a:extLst>
          </p:cNvPr>
          <p:cNvSpPr>
            <a:spLocks noGrp="1"/>
          </p:cNvSpPr>
          <p:nvPr>
            <p:ph idx="1"/>
          </p:nvPr>
        </p:nvSpPr>
        <p:spPr/>
        <p:txBody>
          <a:bodyPr>
            <a:normAutofit fontScale="77500" lnSpcReduction="20000"/>
          </a:bodyPr>
          <a:lstStyle/>
          <a:p>
            <a:pPr marL="0" lvl="0" indent="0">
              <a:lnSpc>
                <a:spcPct val="100000"/>
              </a:lnSpc>
              <a:spcBef>
                <a:spcPts val="0"/>
              </a:spcBef>
              <a:buNone/>
              <a:defRPr/>
            </a:pPr>
            <a:r>
              <a:rPr lang="en-US" dirty="0"/>
              <a:t>OSA+COPD = profound nocturnal hypoxemia -&gt; higher risk of pulmonary hypertension and </a:t>
            </a:r>
            <a:r>
              <a:rPr lang="en-US" dirty="0" err="1"/>
              <a:t>cor</a:t>
            </a:r>
            <a:r>
              <a:rPr lang="en-US" dirty="0"/>
              <a:t> pulmonale: Citations 13-16</a:t>
            </a:r>
          </a:p>
          <a:p>
            <a:pPr marL="0" lvl="0" indent="0">
              <a:lnSpc>
                <a:spcPct val="100000"/>
              </a:lnSpc>
              <a:spcBef>
                <a:spcPts val="0"/>
              </a:spcBef>
              <a:buNone/>
              <a:defRPr/>
            </a:pPr>
            <a:endParaRPr lang="en-US" dirty="0"/>
          </a:p>
          <a:p>
            <a:r>
              <a:rPr lang="en-US" dirty="0"/>
              <a:t>[ ] 13. </a:t>
            </a:r>
            <a:r>
              <a:rPr lang="en-US" dirty="0" err="1"/>
              <a:t>Chaouat</a:t>
            </a:r>
            <a:r>
              <a:rPr lang="en-US" dirty="0"/>
              <a:t> A, </a:t>
            </a:r>
            <a:r>
              <a:rPr lang="en-US" dirty="0" err="1"/>
              <a:t>Weitzenblum</a:t>
            </a:r>
            <a:r>
              <a:rPr lang="en-US" dirty="0"/>
              <a:t> E, Krieger J, </a:t>
            </a:r>
            <a:r>
              <a:rPr lang="en-US" dirty="0" err="1"/>
              <a:t>Ifoundza</a:t>
            </a:r>
            <a:r>
              <a:rPr lang="en-US" dirty="0"/>
              <a:t> T, Oswald M, Kessler R. Association of chronic obstructive pulmonary disease and sleep apnea syndrome. Am J Respir Crit Care Med. 1995; 151(1):82–6. https://</a:t>
            </a:r>
            <a:r>
              <a:rPr lang="en-US" dirty="0" err="1"/>
              <a:t>doi.org</a:t>
            </a:r>
            <a:r>
              <a:rPr lang="en-US" dirty="0"/>
              <a:t>/10.1164/ajrccm.151.1.7812577 PMID: 7812577</a:t>
            </a:r>
          </a:p>
          <a:p>
            <a:r>
              <a:rPr lang="en-US" dirty="0"/>
              <a:t>[ ] 14. </a:t>
            </a:r>
            <a:r>
              <a:rPr lang="en-US" dirty="0" err="1"/>
              <a:t>Weitzenblum</a:t>
            </a:r>
            <a:r>
              <a:rPr lang="en-US" dirty="0"/>
              <a:t> E, </a:t>
            </a:r>
            <a:r>
              <a:rPr lang="en-US" dirty="0" err="1"/>
              <a:t>Chaouat</a:t>
            </a:r>
            <a:r>
              <a:rPr lang="en-US" dirty="0"/>
              <a:t> A, Kessler R, </a:t>
            </a:r>
            <a:r>
              <a:rPr lang="en-US" dirty="0" err="1"/>
              <a:t>Canuet</a:t>
            </a:r>
            <a:r>
              <a:rPr lang="en-US" dirty="0"/>
              <a:t> M. Overlap syndrome: obstructive sleep apnea in patients with chronic obstructive pulmonary disease. Proc Am </a:t>
            </a:r>
            <a:r>
              <a:rPr lang="en-US" dirty="0" err="1"/>
              <a:t>Thorac</a:t>
            </a:r>
            <a:r>
              <a:rPr lang="en-US" dirty="0"/>
              <a:t> Soc. 2008; 5(2):237–41. https://</a:t>
            </a:r>
            <a:r>
              <a:rPr lang="en-US" dirty="0" err="1"/>
              <a:t>doi.org</a:t>
            </a:r>
            <a:r>
              <a:rPr lang="en-US" dirty="0"/>
              <a:t>/10.1513/pats.200706-077MG PMID: 18250217</a:t>
            </a:r>
          </a:p>
          <a:p>
            <a:r>
              <a:rPr lang="en-US" dirty="0"/>
              <a:t>[ ]15. McNicholas WT. COPD-OSA Overlap Syndrome: Evolving Evidence Regarding Epidemiology, Clinical Consequences, and Management. Chest. 2017; 152(6):1318–26. </a:t>
            </a:r>
            <a:r>
              <a:rPr lang="en-US" dirty="0">
                <a:hlinkClick r:id="rId2"/>
              </a:rPr>
              <a:t>https://doi.org/10.1016/j.chest.2017</a:t>
            </a:r>
            <a:r>
              <a:rPr lang="en-US" dirty="0"/>
              <a:t>. 04.160 PMID: 28442310</a:t>
            </a:r>
          </a:p>
          <a:p>
            <a:r>
              <a:rPr lang="en-US" dirty="0"/>
              <a:t>[x ] 16. McNicholas WT. Does Associated Chronic Obstructive Pulmonary Disease Increase Morbidity and Mortality in Obstructive Sleep Apnea?: American Thoracic Society; 2019</a:t>
            </a:r>
          </a:p>
        </p:txBody>
      </p:sp>
    </p:spTree>
    <p:extLst>
      <p:ext uri="{BB962C8B-B14F-4D97-AF65-F5344CB8AC3E}">
        <p14:creationId xmlns:p14="http://schemas.microsoft.com/office/powerpoint/2010/main" val="33924342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EB607-4663-5341-86AC-59779070674B}"/>
              </a:ext>
            </a:extLst>
          </p:cNvPr>
          <p:cNvSpPr>
            <a:spLocks noGrp="1"/>
          </p:cNvSpPr>
          <p:nvPr>
            <p:ph type="title"/>
          </p:nvPr>
        </p:nvSpPr>
        <p:spPr/>
        <p:txBody>
          <a:bodyPr>
            <a:normAutofit/>
          </a:bodyPr>
          <a:lstStyle/>
          <a:p>
            <a:r>
              <a:rPr lang="en-US" sz="2200" dirty="0"/>
              <a:t>123: Malhotra A, Schwartz AR, Schneider H, et al. Research priorities in pathophysiology for sleep-disordered breathing in patients with chronic obstructive pulmonary disease. An official American Thoracic Society research statement. Am J Respir Crit Care Med 2018; 197: 289–299.</a:t>
            </a:r>
          </a:p>
        </p:txBody>
      </p:sp>
      <p:sp>
        <p:nvSpPr>
          <p:cNvPr id="3" name="Content Placeholder 2">
            <a:extLst>
              <a:ext uri="{FF2B5EF4-FFF2-40B4-BE49-F238E27FC236}">
                <a16:creationId xmlns:a16="http://schemas.microsoft.com/office/drawing/2014/main" id="{653DF166-7B75-DD4C-BB1E-A6B714E4BB37}"/>
              </a:ext>
            </a:extLst>
          </p:cNvPr>
          <p:cNvSpPr>
            <a:spLocks noGrp="1"/>
          </p:cNvSpPr>
          <p:nvPr>
            <p:ph idx="1"/>
          </p:nvPr>
        </p:nvSpPr>
        <p:spPr>
          <a:xfrm>
            <a:off x="838200" y="1825625"/>
            <a:ext cx="7403757" cy="4351338"/>
          </a:xfrm>
        </p:spPr>
        <p:txBody>
          <a:bodyPr>
            <a:normAutofit fontScale="62500" lnSpcReduction="20000"/>
          </a:bodyPr>
          <a:lstStyle/>
          <a:p>
            <a:r>
              <a:rPr lang="en-US" dirty="0"/>
              <a:t>”Overlap syndrome” – where does this term come from? ***</a:t>
            </a:r>
          </a:p>
          <a:p>
            <a:pPr lvl="1"/>
            <a:r>
              <a:rPr lang="en-US" b="1" dirty="0"/>
              <a:t>No definitive evidence of increased incidence </a:t>
            </a:r>
            <a:r>
              <a:rPr lang="en-US" dirty="0"/>
              <a:t>beyond what is expected by two common conditions. (26, 27) – most evidence only pertains to mild COPD though</a:t>
            </a:r>
          </a:p>
          <a:p>
            <a:pPr lvl="1"/>
            <a:r>
              <a:rPr lang="en-US" dirty="0"/>
              <a:t>Both conditions are increasing – right? – due to aging population, historical smoking trends, obesity</a:t>
            </a:r>
          </a:p>
          <a:p>
            <a:pPr lvl="1"/>
            <a:r>
              <a:rPr lang="en-US" dirty="0"/>
              <a:t>However, the traditional definition of OSA (based on </a:t>
            </a:r>
            <a:r>
              <a:rPr lang="en-US" b="1" dirty="0"/>
              <a:t>AHI) may not adequately capture the disordered breathing in COPD, particularly as increased upper airways resistance, hypoventilation, (+/- REM hypoxemia) and sleep fragmentation may occur independent of hypopneas and apneas</a:t>
            </a:r>
            <a:r>
              <a:rPr lang="en-US" dirty="0"/>
              <a:t>.  [citation 20]</a:t>
            </a:r>
          </a:p>
          <a:p>
            <a:pPr lvl="2"/>
            <a:r>
              <a:rPr lang="en-US" dirty="0"/>
              <a:t>This disorder sleep, in turn, can worsen daytime HRQOL – increased time in bed, more naps</a:t>
            </a:r>
          </a:p>
          <a:p>
            <a:r>
              <a:rPr lang="en-US" dirty="0"/>
              <a:t>Pathophysiology: smoking, rostral fluid shift, upper airway muscle weakness, inhaled corticosteroids. </a:t>
            </a:r>
          </a:p>
          <a:p>
            <a:pPr lvl="1"/>
            <a:r>
              <a:rPr lang="en-US" dirty="0"/>
              <a:t>Loss of drive to breath -&gt; increased airflow resistance, decreased load compensation =&gt; hypoventilation. While not causing apnea, </a:t>
            </a:r>
            <a:r>
              <a:rPr lang="en-US" b="1" dirty="0"/>
              <a:t>this may lead to systemic effects where similarly severe OSA (by AHI) would not -&gt; thus, the COPD ‘enables’ deleterious effects of OSA </a:t>
            </a:r>
            <a:r>
              <a:rPr lang="en-US" dirty="0"/>
              <a:t>(normal gas exchange can occur in healthy individuals, but can’t in COPD due to unmasking of some of the ways that the body compensates</a:t>
            </a:r>
          </a:p>
          <a:p>
            <a:r>
              <a:rPr lang="en-US" dirty="0"/>
              <a:t>Emphysema: </a:t>
            </a:r>
            <a:r>
              <a:rPr lang="en-US" b="1" dirty="0"/>
              <a:t>protective due to traction that occurs with dynamic hyperinflation. </a:t>
            </a:r>
          </a:p>
        </p:txBody>
      </p:sp>
      <p:pic>
        <p:nvPicPr>
          <p:cNvPr id="4" name="Picture 3">
            <a:extLst>
              <a:ext uri="{FF2B5EF4-FFF2-40B4-BE49-F238E27FC236}">
                <a16:creationId xmlns:a16="http://schemas.microsoft.com/office/drawing/2014/main" id="{632676C4-C978-B74B-B7AE-6F3EDB043372}"/>
              </a:ext>
            </a:extLst>
          </p:cNvPr>
          <p:cNvPicPr>
            <a:picLocks noChangeAspect="1"/>
          </p:cNvPicPr>
          <p:nvPr/>
        </p:nvPicPr>
        <p:blipFill>
          <a:blip r:embed="rId3"/>
          <a:stretch>
            <a:fillRect/>
          </a:stretch>
        </p:blipFill>
        <p:spPr>
          <a:xfrm>
            <a:off x="8241957" y="1638364"/>
            <a:ext cx="3536784" cy="3581272"/>
          </a:xfrm>
          <a:prstGeom prst="rect">
            <a:avLst/>
          </a:prstGeom>
        </p:spPr>
      </p:pic>
    </p:spTree>
    <p:extLst>
      <p:ext uri="{BB962C8B-B14F-4D97-AF65-F5344CB8AC3E}">
        <p14:creationId xmlns:p14="http://schemas.microsoft.com/office/powerpoint/2010/main" val="42420705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D9BB3-DD09-F644-801A-36A4D454172D}"/>
              </a:ext>
            </a:extLst>
          </p:cNvPr>
          <p:cNvSpPr>
            <a:spLocks noGrp="1"/>
          </p:cNvSpPr>
          <p:nvPr>
            <p:ph type="title"/>
          </p:nvPr>
        </p:nvSpPr>
        <p:spPr/>
        <p:txBody>
          <a:bodyPr>
            <a:normAutofit/>
          </a:bodyPr>
          <a:lstStyle/>
          <a:p>
            <a:r>
              <a:rPr lang="en-US" sz="2400" dirty="0" err="1"/>
              <a:t>Krachman</a:t>
            </a:r>
            <a:r>
              <a:rPr lang="en-US" sz="2400" dirty="0"/>
              <a:t> SL, Tiwari R, Vega ME, Yu D, Soler X, Jaffe F, </a:t>
            </a:r>
            <a:r>
              <a:rPr lang="en-US" sz="2400" i="1" dirty="0"/>
              <a:t>et al</a:t>
            </a:r>
            <a:r>
              <a:rPr lang="en-US" sz="2400" dirty="0"/>
              <a:t>.; </a:t>
            </a:r>
            <a:r>
              <a:rPr lang="en-US" sz="2400" dirty="0" err="1"/>
              <a:t>COPDGene</a:t>
            </a:r>
            <a:r>
              <a:rPr lang="en-US" sz="2400" dirty="0"/>
              <a:t> Investigators. Effect of emphysema severity on the apnea-hypopnea index in smokers with obstructive sleep apnea. </a:t>
            </a:r>
            <a:r>
              <a:rPr lang="en-US" sz="2400" i="1" dirty="0"/>
              <a:t>Ann Am </a:t>
            </a:r>
            <a:r>
              <a:rPr lang="en-US" sz="2400" i="1" dirty="0" err="1"/>
              <a:t>Thorac</a:t>
            </a:r>
            <a:r>
              <a:rPr lang="en-US" sz="2400" i="1" dirty="0"/>
              <a:t> Soc</a:t>
            </a:r>
            <a:r>
              <a:rPr lang="en-US" sz="2400" dirty="0"/>
              <a:t> 2016;13:1129–1135</a:t>
            </a:r>
          </a:p>
        </p:txBody>
      </p:sp>
      <p:sp>
        <p:nvSpPr>
          <p:cNvPr id="3" name="Content Placeholder 2">
            <a:extLst>
              <a:ext uri="{FF2B5EF4-FFF2-40B4-BE49-F238E27FC236}">
                <a16:creationId xmlns:a16="http://schemas.microsoft.com/office/drawing/2014/main" id="{2DB6EDD3-935A-6146-AA8F-FE7FE55FA4A0}"/>
              </a:ext>
            </a:extLst>
          </p:cNvPr>
          <p:cNvSpPr>
            <a:spLocks noGrp="1"/>
          </p:cNvSpPr>
          <p:nvPr>
            <p:ph idx="1"/>
          </p:nvPr>
        </p:nvSpPr>
        <p:spPr/>
        <p:txBody>
          <a:bodyPr/>
          <a:lstStyle/>
          <a:p>
            <a:r>
              <a:rPr lang="en-US" dirty="0"/>
              <a:t>Goal: influence of lung inflation on AHI</a:t>
            </a:r>
          </a:p>
          <a:p>
            <a:r>
              <a:rPr lang="en-US" dirty="0"/>
              <a:t>N=51 smokers from </a:t>
            </a:r>
            <a:r>
              <a:rPr lang="en-US" dirty="0" err="1"/>
              <a:t>COPDGene</a:t>
            </a:r>
            <a:r>
              <a:rPr lang="en-US" dirty="0"/>
              <a:t> who had been referred for suspected OSA; quantified for emphysema and gas trapping on CT</a:t>
            </a:r>
          </a:p>
          <a:p>
            <a:r>
              <a:rPr lang="en-US" dirty="0"/>
              <a:t>Inverse correlation between AHI and percent emphysema and CT-derived gas trapping</a:t>
            </a:r>
          </a:p>
          <a:p>
            <a:r>
              <a:rPr lang="en-US" dirty="0"/>
              <a:t>Critique: influence of selection bias introduced by the referral?</a:t>
            </a:r>
          </a:p>
        </p:txBody>
      </p:sp>
    </p:spTree>
    <p:extLst>
      <p:ext uri="{BB962C8B-B14F-4D97-AF65-F5344CB8AC3E}">
        <p14:creationId xmlns:p14="http://schemas.microsoft.com/office/powerpoint/2010/main" val="1343821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4C8C8-CD7A-5349-A418-05757D48C686}"/>
              </a:ext>
            </a:extLst>
          </p:cNvPr>
          <p:cNvSpPr>
            <a:spLocks noGrp="1"/>
          </p:cNvSpPr>
          <p:nvPr>
            <p:ph type="title"/>
          </p:nvPr>
        </p:nvSpPr>
        <p:spPr/>
        <p:txBody>
          <a:bodyPr>
            <a:noAutofit/>
          </a:bodyPr>
          <a:lstStyle/>
          <a:p>
            <a:r>
              <a:rPr lang="en-US" sz="2400" dirty="0"/>
              <a:t> </a:t>
            </a:r>
            <a:r>
              <a:rPr lang="en-US" sz="2400" dirty="0" err="1"/>
              <a:t>Kendzerska</a:t>
            </a:r>
            <a:r>
              <a:rPr lang="en-US" sz="2400" dirty="0"/>
              <a:t> T, Leung RS, Aaron SD, </a:t>
            </a:r>
            <a:r>
              <a:rPr lang="en-US" sz="2400" dirty="0" err="1"/>
              <a:t>Ayas</a:t>
            </a:r>
            <a:r>
              <a:rPr lang="en-US" sz="2400" dirty="0"/>
              <a:t> N, Sandoz JS, Gershon AS; Canadian Respiratory Research Network. Cardiovascular outcomes and all-cause mortality in patients with obstructive sleep apnea and chronic obstructive pulmonary disease (overlap syndrome). </a:t>
            </a:r>
            <a:r>
              <a:rPr lang="en-US" sz="2400" i="1" dirty="0"/>
              <a:t>Ann Am </a:t>
            </a:r>
            <a:r>
              <a:rPr lang="en-US" sz="2400" i="1" dirty="0" err="1"/>
              <a:t>Thorac</a:t>
            </a:r>
            <a:r>
              <a:rPr lang="en-US" sz="2400" i="1" dirty="0"/>
              <a:t> Soc</a:t>
            </a:r>
            <a:r>
              <a:rPr lang="en-US" sz="2400" dirty="0"/>
              <a:t> 2019;16:71–81.</a:t>
            </a:r>
          </a:p>
        </p:txBody>
      </p:sp>
      <p:sp>
        <p:nvSpPr>
          <p:cNvPr id="3" name="Content Placeholder 2">
            <a:extLst>
              <a:ext uri="{FF2B5EF4-FFF2-40B4-BE49-F238E27FC236}">
                <a16:creationId xmlns:a16="http://schemas.microsoft.com/office/drawing/2014/main" id="{0D9E288E-F867-EB4D-B918-38BACC0110AB}"/>
              </a:ext>
            </a:extLst>
          </p:cNvPr>
          <p:cNvSpPr>
            <a:spLocks noGrp="1"/>
          </p:cNvSpPr>
          <p:nvPr>
            <p:ph idx="1"/>
          </p:nvPr>
        </p:nvSpPr>
        <p:spPr/>
        <p:txBody>
          <a:bodyPr>
            <a:normAutofit fontScale="92500" lnSpcReduction="20000"/>
          </a:bodyPr>
          <a:lstStyle/>
          <a:p>
            <a:r>
              <a:rPr lang="en-US" dirty="0"/>
              <a:t>Academic </a:t>
            </a:r>
            <a:r>
              <a:rPr lang="en-US" dirty="0" err="1"/>
              <a:t>hosp</a:t>
            </a:r>
            <a:r>
              <a:rPr lang="en-US" dirty="0"/>
              <a:t> in Toronto – EMR linked to provincial services administrative data. Demographic variables and PSG available but not PFTs.</a:t>
            </a:r>
          </a:p>
          <a:p>
            <a:r>
              <a:rPr lang="en-US" dirty="0"/>
              <a:t>To what degree are AHI and Nocturnal hypoxemia influence (hospitalization for MI, stroke, CHF) (cardiovascular </a:t>
            </a:r>
            <a:r>
              <a:rPr lang="en-US" dirty="0" err="1"/>
              <a:t>resvascularization</a:t>
            </a:r>
            <a:r>
              <a:rPr lang="en-US" dirty="0"/>
              <a:t>) (mortality)</a:t>
            </a:r>
          </a:p>
          <a:p>
            <a:r>
              <a:rPr lang="en-US" dirty="0"/>
              <a:t>Physician diagnosed COPD considered as effect modifier (though no spiro – thus no severity info and probable high rate of misclassification)</a:t>
            </a:r>
          </a:p>
          <a:p>
            <a:r>
              <a:rPr lang="en-US" dirty="0"/>
              <a:t>In adjusted model (taking comorbidities into consideration), no added CV risk for those with OSA on top of COPD </a:t>
            </a:r>
          </a:p>
          <a:p>
            <a:r>
              <a:rPr lang="en-US" dirty="0"/>
              <a:t>editorial – “The growing number of reports on this topic provide evidence of increased cardiovascular morbidity and mortality in patients with OSA-COPD overlap when compared with either disorder alone, and furthermore point to hypoxemia as the most important pathophysiological factor in this relationship.”</a:t>
            </a:r>
          </a:p>
          <a:p>
            <a:endParaRPr lang="en-US" dirty="0"/>
          </a:p>
        </p:txBody>
      </p:sp>
    </p:spTree>
    <p:extLst>
      <p:ext uri="{BB962C8B-B14F-4D97-AF65-F5344CB8AC3E}">
        <p14:creationId xmlns:p14="http://schemas.microsoft.com/office/powerpoint/2010/main" val="36322378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A23A7-5E31-F843-8EB2-C1E20333F14F}"/>
              </a:ext>
            </a:extLst>
          </p:cNvPr>
          <p:cNvSpPr>
            <a:spLocks noGrp="1"/>
          </p:cNvSpPr>
          <p:nvPr>
            <p:ph type="title"/>
          </p:nvPr>
        </p:nvSpPr>
        <p:spPr/>
        <p:txBody>
          <a:bodyPr>
            <a:noAutofit/>
          </a:bodyPr>
          <a:lstStyle/>
          <a:p>
            <a:r>
              <a:rPr lang="en-US" sz="2400" dirty="0" err="1"/>
              <a:t>Putcha</a:t>
            </a:r>
            <a:r>
              <a:rPr lang="en-US" sz="2400" dirty="0"/>
              <a:t> N, </a:t>
            </a:r>
            <a:r>
              <a:rPr lang="en-US" sz="2400" dirty="0" err="1"/>
              <a:t>Crainiceanu</a:t>
            </a:r>
            <a:r>
              <a:rPr lang="en-US" sz="2400" dirty="0"/>
              <a:t> C, </a:t>
            </a:r>
            <a:r>
              <a:rPr lang="en-US" sz="2400" dirty="0" err="1"/>
              <a:t>Norato</a:t>
            </a:r>
            <a:r>
              <a:rPr lang="en-US" sz="2400" dirty="0"/>
              <a:t> G, </a:t>
            </a:r>
            <a:r>
              <a:rPr lang="en-US" sz="2400" dirty="0" err="1"/>
              <a:t>Samet</a:t>
            </a:r>
            <a:r>
              <a:rPr lang="en-US" sz="2400" dirty="0"/>
              <a:t> J, Quan SF, Gottlieb DJ, </a:t>
            </a:r>
            <a:r>
              <a:rPr lang="en-US" sz="2400" i="1" dirty="0"/>
              <a:t>et al</a:t>
            </a:r>
            <a:r>
              <a:rPr lang="en-US" sz="2400" dirty="0"/>
              <a:t>. Influence of lung function and sleep-disordered breathing on all-cause mortality. a community-based study. </a:t>
            </a:r>
            <a:r>
              <a:rPr lang="en-US" sz="2400" i="1" dirty="0"/>
              <a:t>Am J Respir Crit Care Med</a:t>
            </a:r>
            <a:r>
              <a:rPr lang="en-US" sz="2400" dirty="0"/>
              <a:t> 2016;194:1007–1014.</a:t>
            </a:r>
            <a:br>
              <a:rPr lang="en-US" sz="2400" dirty="0"/>
            </a:br>
            <a:r>
              <a:rPr lang="en-US" sz="2400" dirty="0"/>
              <a:t>https://</a:t>
            </a:r>
            <a:r>
              <a:rPr lang="en-US" sz="2400" dirty="0" err="1"/>
              <a:t>www.ncbi.nlm.nih.gov</a:t>
            </a:r>
            <a:r>
              <a:rPr lang="en-US" sz="2400" dirty="0"/>
              <a:t>/</a:t>
            </a:r>
            <a:r>
              <a:rPr lang="en-US" sz="2400" dirty="0" err="1"/>
              <a:t>pmc</a:t>
            </a:r>
            <a:r>
              <a:rPr lang="en-US" sz="2400" dirty="0"/>
              <a:t>/articles/PMC5067819/</a:t>
            </a:r>
            <a:br>
              <a:rPr lang="en-US" sz="2400" dirty="0"/>
            </a:br>
            <a:endParaRPr lang="en-US" sz="2400" dirty="0"/>
          </a:p>
        </p:txBody>
      </p:sp>
      <p:sp>
        <p:nvSpPr>
          <p:cNvPr id="3" name="Content Placeholder 2">
            <a:extLst>
              <a:ext uri="{FF2B5EF4-FFF2-40B4-BE49-F238E27FC236}">
                <a16:creationId xmlns:a16="http://schemas.microsoft.com/office/drawing/2014/main" id="{4F20FC96-CD7B-9E41-B7C1-AA8C2F426D12}"/>
              </a:ext>
            </a:extLst>
          </p:cNvPr>
          <p:cNvSpPr>
            <a:spLocks noGrp="1"/>
          </p:cNvSpPr>
          <p:nvPr>
            <p:ph idx="1"/>
          </p:nvPr>
        </p:nvSpPr>
        <p:spPr/>
        <p:txBody>
          <a:bodyPr/>
          <a:lstStyle/>
          <a:p>
            <a:r>
              <a:rPr lang="en-US" dirty="0"/>
              <a:t>Sleep heart health study; participants had spirometry, HSAT recorded. Death from any cause = primary end-point. </a:t>
            </a:r>
          </a:p>
          <a:p>
            <a:r>
              <a:rPr lang="en-US" dirty="0"/>
              <a:t>Multivariable model (proportional hazards); comorbidities, smoking status taking as covariates.</a:t>
            </a:r>
          </a:p>
          <a:p>
            <a:r>
              <a:rPr lang="en-US" dirty="0"/>
              <a:t>6163 patients.</a:t>
            </a:r>
          </a:p>
          <a:p>
            <a:r>
              <a:rPr lang="en-US" dirty="0"/>
              <a:t>No excess mortality attributable to AHI and FEV1 beyond the individual deleterious effects (in fact, relatively protective). </a:t>
            </a:r>
          </a:p>
        </p:txBody>
      </p:sp>
    </p:spTree>
    <p:extLst>
      <p:ext uri="{BB962C8B-B14F-4D97-AF65-F5344CB8AC3E}">
        <p14:creationId xmlns:p14="http://schemas.microsoft.com/office/powerpoint/2010/main" val="9129836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75CEC-6C95-8242-93B5-DBDDF0D54D22}"/>
              </a:ext>
            </a:extLst>
          </p:cNvPr>
          <p:cNvSpPr>
            <a:spLocks noGrp="1"/>
          </p:cNvSpPr>
          <p:nvPr>
            <p:ph type="title"/>
          </p:nvPr>
        </p:nvSpPr>
        <p:spPr/>
        <p:txBody>
          <a:bodyPr>
            <a:normAutofit/>
          </a:bodyPr>
          <a:lstStyle/>
          <a:p>
            <a:r>
              <a:rPr lang="en-US" sz="2200" dirty="0"/>
              <a:t>Adler D, Bailly S, </a:t>
            </a:r>
            <a:r>
              <a:rPr lang="en-US" sz="2200" dirty="0" err="1"/>
              <a:t>Benmerad</a:t>
            </a:r>
            <a:r>
              <a:rPr lang="en-US" sz="2200" dirty="0"/>
              <a:t> M, Joyeux-Faure M, </a:t>
            </a:r>
            <a:r>
              <a:rPr lang="en-US" sz="2200" dirty="0" err="1"/>
              <a:t>Jullian-Desayes</a:t>
            </a:r>
            <a:r>
              <a:rPr lang="en-US" sz="2200" dirty="0"/>
              <a:t> I, </a:t>
            </a:r>
            <a:r>
              <a:rPr lang="en-US" sz="2200" dirty="0" err="1"/>
              <a:t>Soccal</a:t>
            </a:r>
            <a:r>
              <a:rPr lang="en-US" sz="2200" dirty="0"/>
              <a:t> PM, et al. (2020) Clinical presentation and comorbidities of obstructive sleep apnea-COPD overlap syndrome.</a:t>
            </a:r>
            <a:br>
              <a:rPr lang="en-US" sz="2200" dirty="0"/>
            </a:br>
            <a:r>
              <a:rPr lang="en-US" sz="2200" dirty="0" err="1"/>
              <a:t>PLoS</a:t>
            </a:r>
            <a:r>
              <a:rPr lang="en-US" sz="2200" dirty="0"/>
              <a:t> ONE 15(7): e0235331. https://</a:t>
            </a:r>
            <a:r>
              <a:rPr lang="en-US" sz="2200" dirty="0" err="1"/>
              <a:t>doi.org</a:t>
            </a:r>
            <a:r>
              <a:rPr lang="en-US" sz="2200" dirty="0"/>
              <a:t>/</a:t>
            </a:r>
            <a:br>
              <a:rPr lang="en-US" sz="2200" dirty="0"/>
            </a:br>
            <a:r>
              <a:rPr lang="en-US" sz="2200" dirty="0"/>
              <a:t>10.1371/journal.pone.0235331</a:t>
            </a:r>
            <a:endParaRPr lang="en-US" dirty="0"/>
          </a:p>
        </p:txBody>
      </p:sp>
      <p:sp>
        <p:nvSpPr>
          <p:cNvPr id="3" name="Content Placeholder 2">
            <a:extLst>
              <a:ext uri="{FF2B5EF4-FFF2-40B4-BE49-F238E27FC236}">
                <a16:creationId xmlns:a16="http://schemas.microsoft.com/office/drawing/2014/main" id="{7C6B683A-1D47-6048-8892-4520544541F4}"/>
              </a:ext>
            </a:extLst>
          </p:cNvPr>
          <p:cNvSpPr>
            <a:spLocks noGrp="1"/>
          </p:cNvSpPr>
          <p:nvPr>
            <p:ph idx="1"/>
          </p:nvPr>
        </p:nvSpPr>
        <p:spPr/>
        <p:txBody>
          <a:bodyPr>
            <a:normAutofit lnSpcReduction="10000"/>
          </a:bodyPr>
          <a:lstStyle/>
          <a:p>
            <a:r>
              <a:rPr lang="en-US" dirty="0"/>
              <a:t>French National Sleep Apnea Registry 1997-2017; univariable and multivariable logic regressions comparing OVS to OSA. </a:t>
            </a:r>
          </a:p>
          <a:p>
            <a:pPr lvl="1"/>
            <a:r>
              <a:rPr lang="en-US" dirty="0"/>
              <a:t>AHI over 15 required; either PSG or HSAT. All had spirometry to be included. </a:t>
            </a:r>
          </a:p>
          <a:p>
            <a:pPr lvl="1"/>
            <a:r>
              <a:rPr lang="en-US" dirty="0"/>
              <a:t>N = 14368 with OSA, 2098 with OVS (unmatched)</a:t>
            </a:r>
          </a:p>
          <a:p>
            <a:pPr lvl="1"/>
            <a:r>
              <a:rPr lang="en-US" dirty="0"/>
              <a:t>Note: this is primarily comparisons of OSA vs overlap, not overlap vs COPD</a:t>
            </a:r>
          </a:p>
          <a:p>
            <a:r>
              <a:rPr lang="en-US" b="1" dirty="0"/>
              <a:t>OVS patients have more comorbidities (higher likelihood of CAD, CHF, Stroke, DM </a:t>
            </a:r>
            <a:r>
              <a:rPr lang="en-US" dirty="0"/>
              <a:t>– synergistic deleterious effect on cardiovascular comorbidities.  (strong effect modification for CHF, CAD, peripheral neuropathy; not so much for HTN and stroke) </a:t>
            </a:r>
          </a:p>
          <a:p>
            <a:r>
              <a:rPr lang="en-US" dirty="0"/>
              <a:t>Great nocturnal hypoxemia, greater proportion presenting with elevated PaCO2 during the day. </a:t>
            </a:r>
          </a:p>
        </p:txBody>
      </p:sp>
    </p:spTree>
    <p:extLst>
      <p:ext uri="{BB962C8B-B14F-4D97-AF65-F5344CB8AC3E}">
        <p14:creationId xmlns:p14="http://schemas.microsoft.com/office/powerpoint/2010/main" val="3695596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FEE45-6992-8D40-9BE9-F67BDD8E6D6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B67D4A9-D03C-3942-9E5E-C41439F82BF5}"/>
              </a:ext>
            </a:extLst>
          </p:cNvPr>
          <p:cNvSpPr>
            <a:spLocks noGrp="1"/>
          </p:cNvSpPr>
          <p:nvPr>
            <p:ph idx="1"/>
          </p:nvPr>
        </p:nvSpPr>
        <p:spPr/>
        <p:txBody>
          <a:bodyPr/>
          <a:lstStyle/>
          <a:p>
            <a:r>
              <a:rPr lang="en-US" b="1" dirty="0"/>
              <a:t>Management (and thus, inference of disease attributable risk) is harder because these patients have been excluded from most trials </a:t>
            </a:r>
          </a:p>
          <a:p>
            <a:r>
              <a:rPr lang="en-US" dirty="0"/>
              <a:t>Daytime CO2 + O2 tensions improved in overlap syndrome when treated with CPAP; not with O2</a:t>
            </a:r>
          </a:p>
          <a:p>
            <a:pPr lvl="1"/>
            <a:r>
              <a:rPr lang="en-US" dirty="0"/>
              <a:t>Fletcher EC, Schaaf JW, Miller J, Fletcher JG. Long-term cardiopulmonary sequelae in patients with sleep apnea and chronic lung disease. </a:t>
            </a:r>
            <a:r>
              <a:rPr lang="en-US" i="1" dirty="0"/>
              <a:t>Am. Rev. Respir. Dis.</a:t>
            </a:r>
            <a:r>
              <a:rPr lang="en-US" dirty="0"/>
              <a:t> 1987; </a:t>
            </a:r>
            <a:r>
              <a:rPr lang="en-US" b="1" dirty="0"/>
              <a:t>135</a:t>
            </a:r>
            <a:r>
              <a:rPr lang="en-US" dirty="0"/>
              <a:t>: 525–533.</a:t>
            </a:r>
          </a:p>
        </p:txBody>
      </p:sp>
    </p:spTree>
    <p:extLst>
      <p:ext uri="{BB962C8B-B14F-4D97-AF65-F5344CB8AC3E}">
        <p14:creationId xmlns:p14="http://schemas.microsoft.com/office/powerpoint/2010/main" val="35382530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3DBCD-1B7D-3940-94F9-2334B579425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E7C3CED-1272-2F4A-8460-D147FE926636}"/>
              </a:ext>
            </a:extLst>
          </p:cNvPr>
          <p:cNvSpPr>
            <a:spLocks noGrp="1"/>
          </p:cNvSpPr>
          <p:nvPr>
            <p:ph idx="1"/>
          </p:nvPr>
        </p:nvSpPr>
        <p:spPr/>
        <p:txBody>
          <a:bodyPr>
            <a:normAutofit fontScale="62500" lnSpcReduction="20000"/>
          </a:bodyPr>
          <a:lstStyle/>
          <a:p>
            <a:pPr marL="0" lvl="0" indent="0">
              <a:lnSpc>
                <a:spcPct val="100000"/>
              </a:lnSpc>
              <a:spcBef>
                <a:spcPts val="0"/>
              </a:spcBef>
              <a:buNone/>
              <a:defRPr/>
            </a:pPr>
            <a:r>
              <a:rPr lang="en-US" dirty="0"/>
              <a:t>A large portion of the morbidity and mortality of patients with COPD occurs through cardiovascular effects – either due to confounding causes (smoking), or direct pathophysiologic interplay (*** citations?)</a:t>
            </a:r>
          </a:p>
          <a:p>
            <a:r>
              <a:rPr lang="en-US" dirty="0"/>
              <a:t>Mechanisms: “In terms of intermediary mechanisms, OSA and COPD share an increased burden of systemic inflammation via the activation of transcriptional factors (nuclear factor kappa B and hypoxia-inducible factor 1), oxidative stress, sympathetic overactivity and endothelial dysfunction [17–19].”</a:t>
            </a:r>
          </a:p>
          <a:p>
            <a:r>
              <a:rPr lang="en-US" dirty="0"/>
              <a:t>[ ] 17. </a:t>
            </a:r>
            <a:r>
              <a:rPr lang="en-US" dirty="0" err="1"/>
              <a:t>Vernooy</a:t>
            </a:r>
            <a:r>
              <a:rPr lang="en-US" dirty="0"/>
              <a:t> JH, </a:t>
            </a:r>
            <a:r>
              <a:rPr lang="en-US" dirty="0" err="1"/>
              <a:t>Ku¨c¸u¨kaycan</a:t>
            </a:r>
            <a:r>
              <a:rPr lang="en-US" dirty="0"/>
              <a:t> M, Jacobs JA, Chavannes NH, </a:t>
            </a:r>
            <a:r>
              <a:rPr lang="en-US" dirty="0" err="1"/>
              <a:t>Buurman</a:t>
            </a:r>
            <a:r>
              <a:rPr lang="en-US" dirty="0"/>
              <a:t> WA, </a:t>
            </a:r>
            <a:r>
              <a:rPr lang="en-US" dirty="0" err="1"/>
              <a:t>Dentener</a:t>
            </a:r>
            <a:r>
              <a:rPr lang="en-US" dirty="0"/>
              <a:t> MA, et al. Local and systemic inflammation in patients with chronic obstructive pulmonary disease: soluble tumor necrosis factor receptors are increased in sputum. American journal of respiratory and critical care medicine. 2002; 166(9):1218–24. https://</a:t>
            </a:r>
            <a:r>
              <a:rPr lang="en-US" dirty="0" err="1"/>
              <a:t>doi.org</a:t>
            </a:r>
            <a:r>
              <a:rPr lang="en-US" dirty="0"/>
              <a:t>/10.1164/rccm.2202023 PMID: 12403691 PLOS ONE Cardiovascular outcomes of OSA-COPD overlap syndrome PLOS</a:t>
            </a:r>
          </a:p>
          <a:p>
            <a:r>
              <a:rPr lang="en-US" dirty="0"/>
              <a:t>[ ] 18. Ryan S, Taylor CT, McNicholas WT. Selective activation of inflammatory pathways by intermittent hypoxia in obstructive sleep apnea syndrome. Circulation. 2005; 112(17):2660–7. https://</a:t>
            </a:r>
            <a:r>
              <a:rPr lang="en-US" dirty="0" err="1"/>
              <a:t>doi.org</a:t>
            </a:r>
            <a:r>
              <a:rPr lang="en-US" dirty="0"/>
              <a:t>/10.1161/CIRCULATIONAHA.105.556746 PMID: 16246965</a:t>
            </a:r>
          </a:p>
          <a:p>
            <a:r>
              <a:rPr lang="en-US" dirty="0"/>
              <a:t>[ ] 19. Ryan S, Taylor CT, McNicholas WT. Predictors of elevated nuclear factor-</a:t>
            </a:r>
            <a:r>
              <a:rPr lang="el-GR" dirty="0"/>
              <a:t>κ</a:t>
            </a:r>
            <a:r>
              <a:rPr lang="en-US" dirty="0"/>
              <a:t>B–dependent genes in obstructive sleep apnea syndrome. American journal of respiratory and critical care medicine. 2006; 174(7):824–30. https://</a:t>
            </a:r>
            <a:r>
              <a:rPr lang="en-US" dirty="0" err="1"/>
              <a:t>doi.org</a:t>
            </a:r>
            <a:r>
              <a:rPr lang="en-US" dirty="0"/>
              <a:t>/10.1164/rccm.200601-066OC PMID: 16840748</a:t>
            </a:r>
          </a:p>
          <a:p>
            <a:endParaRPr lang="en-US" dirty="0"/>
          </a:p>
        </p:txBody>
      </p:sp>
    </p:spTree>
    <p:extLst>
      <p:ext uri="{BB962C8B-B14F-4D97-AF65-F5344CB8AC3E}">
        <p14:creationId xmlns:p14="http://schemas.microsoft.com/office/powerpoint/2010/main" val="35249809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07C2A-0048-5C4B-83C9-67A8C0E69C51}"/>
              </a:ext>
            </a:extLst>
          </p:cNvPr>
          <p:cNvSpPr>
            <a:spLocks noGrp="1"/>
          </p:cNvSpPr>
          <p:nvPr>
            <p:ph type="title"/>
          </p:nvPr>
        </p:nvSpPr>
        <p:spPr/>
        <p:txBody>
          <a:bodyPr>
            <a:normAutofit fontScale="90000"/>
          </a:bodyPr>
          <a:lstStyle/>
          <a:p>
            <a:r>
              <a:rPr lang="en-US" sz="2200" dirty="0"/>
              <a:t>Consequences of OVS – summarized from:</a:t>
            </a:r>
            <a:br>
              <a:rPr lang="en-US" sz="2200" dirty="0"/>
            </a:br>
            <a:r>
              <a:rPr lang="en-US" sz="2200" dirty="0" err="1"/>
              <a:t>Verbraecken</a:t>
            </a:r>
            <a:r>
              <a:rPr lang="en-US" sz="2200" dirty="0"/>
              <a:t> and McNicholas: Respiratory mechanics and ventilatory control in overlap syndrome and obesity hypoventilation. Respiratory Research 2013 14:132.</a:t>
            </a:r>
            <a:br>
              <a:rPr lang="en-US" sz="2200" dirty="0"/>
            </a:br>
            <a:r>
              <a:rPr lang="en-US" sz="2200" dirty="0"/>
              <a:t>doi:10.1186/1465-9921-14-132 </a:t>
            </a:r>
            <a:r>
              <a:rPr lang="en-US" sz="2200" b="1" dirty="0"/>
              <a:t> https://</a:t>
            </a:r>
            <a:r>
              <a:rPr lang="en-US" sz="2200" b="1" dirty="0" err="1"/>
              <a:t>link.springer.com</a:t>
            </a:r>
            <a:r>
              <a:rPr lang="en-US" sz="2200" b="1" dirty="0"/>
              <a:t>/content/pdf/10.1186/1465-9921-14-132.pdf</a:t>
            </a:r>
            <a:br>
              <a:rPr lang="en-US" sz="2200" dirty="0"/>
            </a:br>
            <a:r>
              <a:rPr lang="en-US" dirty="0"/>
              <a:t> </a:t>
            </a:r>
          </a:p>
        </p:txBody>
      </p:sp>
      <p:sp>
        <p:nvSpPr>
          <p:cNvPr id="3" name="Content Placeholder 2">
            <a:extLst>
              <a:ext uri="{FF2B5EF4-FFF2-40B4-BE49-F238E27FC236}">
                <a16:creationId xmlns:a16="http://schemas.microsoft.com/office/drawing/2014/main" id="{914A0C03-7F41-B744-A81A-9F1AE804B763}"/>
              </a:ext>
            </a:extLst>
          </p:cNvPr>
          <p:cNvSpPr>
            <a:spLocks noGrp="1"/>
          </p:cNvSpPr>
          <p:nvPr>
            <p:ph idx="1"/>
          </p:nvPr>
        </p:nvSpPr>
        <p:spPr/>
        <p:txBody>
          <a:bodyPr>
            <a:normAutofit fontScale="92500" lnSpcReduction="20000"/>
          </a:bodyPr>
          <a:lstStyle/>
          <a:p>
            <a:r>
              <a:rPr lang="en-US" dirty="0"/>
              <a:t>Additive risk when both are present: more hypoxemia, worse sleep quality </a:t>
            </a:r>
          </a:p>
          <a:p>
            <a:pPr lvl="1"/>
            <a:r>
              <a:rPr lang="en-US" dirty="0"/>
              <a:t>Severe OSA (due to insufficient ventilation, temporal v/q mismatch), OHS, and OVS can all have some degree of hypoxemia between apneic events </a:t>
            </a:r>
          </a:p>
          <a:p>
            <a:r>
              <a:rPr lang="en-US" dirty="0"/>
              <a:t>Impaired CO2 Responsiveness, which manifests as a tendency to develop hypercapnia. </a:t>
            </a:r>
          </a:p>
          <a:p>
            <a:pPr lvl="1"/>
            <a:r>
              <a:rPr lang="en-US" dirty="0"/>
              <a:t>Influence of obesity as a confounder for this has not been adequately excluded.</a:t>
            </a:r>
          </a:p>
          <a:p>
            <a:r>
              <a:rPr lang="en-US" dirty="0"/>
              <a:t>Tendency toward development of pulmonary hypertension: </a:t>
            </a:r>
          </a:p>
          <a:p>
            <a:pPr lvl="1"/>
            <a:r>
              <a:rPr lang="en-US" dirty="0"/>
              <a:t>In COPD alone, </a:t>
            </a:r>
            <a:r>
              <a:rPr lang="en-US" dirty="0" err="1"/>
              <a:t>pHTN</a:t>
            </a:r>
            <a:r>
              <a:rPr lang="en-US" dirty="0"/>
              <a:t> does not occur until hypoxemia develops [77]</a:t>
            </a:r>
          </a:p>
          <a:p>
            <a:pPr lvl="1"/>
            <a:r>
              <a:rPr lang="en-US" dirty="0"/>
              <a:t>Yet, in OVS – higher rates of </a:t>
            </a:r>
            <a:r>
              <a:rPr lang="en-US" dirty="0" err="1"/>
              <a:t>pHTN</a:t>
            </a:r>
            <a:r>
              <a:rPr lang="en-US" dirty="0"/>
              <a:t> are seen (9% OSA, 36% overlap in [54]); even when obstruction is mild-moderate ([3])</a:t>
            </a:r>
          </a:p>
          <a:p>
            <a:r>
              <a:rPr lang="en-US" dirty="0"/>
              <a:t>Cor Pulmonale: “Overlap was also associated with a markedly higher right ventricular mass index and right ventricular </a:t>
            </a:r>
            <a:r>
              <a:rPr lang="en-US" dirty="0" err="1"/>
              <a:t>remodelling</a:t>
            </a:r>
            <a:r>
              <a:rPr lang="en-US" dirty="0"/>
              <a:t> index compared to a COPD-only group [79].”</a:t>
            </a:r>
          </a:p>
          <a:p>
            <a:endParaRPr lang="en-US" dirty="0"/>
          </a:p>
        </p:txBody>
      </p:sp>
    </p:spTree>
    <p:extLst>
      <p:ext uri="{BB962C8B-B14F-4D97-AF65-F5344CB8AC3E}">
        <p14:creationId xmlns:p14="http://schemas.microsoft.com/office/powerpoint/2010/main" val="9609728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07C2A-0048-5C4B-83C9-67A8C0E69C51}"/>
              </a:ext>
            </a:extLst>
          </p:cNvPr>
          <p:cNvSpPr>
            <a:spLocks noGrp="1"/>
          </p:cNvSpPr>
          <p:nvPr>
            <p:ph type="title"/>
          </p:nvPr>
        </p:nvSpPr>
        <p:spPr/>
        <p:txBody>
          <a:bodyPr>
            <a:normAutofit fontScale="90000"/>
          </a:bodyPr>
          <a:lstStyle/>
          <a:p>
            <a:r>
              <a:rPr lang="en-US" sz="2200" dirty="0"/>
              <a:t>Consequences of OVS – summarized from:</a:t>
            </a:r>
            <a:br>
              <a:rPr lang="en-US" sz="2200" dirty="0"/>
            </a:br>
            <a:r>
              <a:rPr lang="en-US" sz="2200" dirty="0" err="1"/>
              <a:t>Verbraecken</a:t>
            </a:r>
            <a:r>
              <a:rPr lang="en-US" sz="2200" dirty="0"/>
              <a:t> and McNicholas: Respiratory mechanics and ventilatory control in overlap syndrome and obesity hypoventilation. Respiratory Research 2013 14:132.</a:t>
            </a:r>
            <a:br>
              <a:rPr lang="en-US" sz="2200" dirty="0"/>
            </a:br>
            <a:r>
              <a:rPr lang="en-US" sz="2200" dirty="0"/>
              <a:t>doi:10.1186/1465-9921-14-132 </a:t>
            </a:r>
            <a:r>
              <a:rPr lang="en-US" sz="2200" b="1" dirty="0"/>
              <a:t> https://</a:t>
            </a:r>
            <a:r>
              <a:rPr lang="en-US" sz="2200" b="1" dirty="0" err="1"/>
              <a:t>link.springer.com</a:t>
            </a:r>
            <a:r>
              <a:rPr lang="en-US" sz="2200" b="1" dirty="0"/>
              <a:t>/content/pdf/10.1186/1465-9921-14-132.pdf</a:t>
            </a:r>
            <a:br>
              <a:rPr lang="en-US" sz="2200" dirty="0"/>
            </a:br>
            <a:r>
              <a:rPr lang="en-US" dirty="0"/>
              <a:t> </a:t>
            </a:r>
          </a:p>
        </p:txBody>
      </p:sp>
      <p:sp>
        <p:nvSpPr>
          <p:cNvPr id="3" name="Content Placeholder 2">
            <a:extLst>
              <a:ext uri="{FF2B5EF4-FFF2-40B4-BE49-F238E27FC236}">
                <a16:creationId xmlns:a16="http://schemas.microsoft.com/office/drawing/2014/main" id="{914A0C03-7F41-B744-A81A-9F1AE804B763}"/>
              </a:ext>
            </a:extLst>
          </p:cNvPr>
          <p:cNvSpPr>
            <a:spLocks noGrp="1"/>
          </p:cNvSpPr>
          <p:nvPr>
            <p:ph idx="1"/>
          </p:nvPr>
        </p:nvSpPr>
        <p:spPr/>
        <p:txBody>
          <a:bodyPr>
            <a:noAutofit/>
          </a:bodyPr>
          <a:lstStyle/>
          <a:p>
            <a:r>
              <a:rPr lang="en-US" sz="1800" dirty="0"/>
              <a:t>“Kwon et al. reported that increased severity of hyperinflation, which is the ratio of inspiratory capacity to total lung capacity (IC/TLC), is associated with worse sleep efficiency in overlap, independent of apnea and nocturnal hypoxemia [56,57].”</a:t>
            </a:r>
          </a:p>
          <a:p>
            <a:pPr lvl="1"/>
            <a:r>
              <a:rPr lang="en-US" sz="1800" dirty="0"/>
              <a:t>Argues that it may be not OSA mechanisms that are responsible for symptoms worsening.</a:t>
            </a:r>
          </a:p>
          <a:p>
            <a:pPr marL="0" lvl="0" indent="0">
              <a:lnSpc>
                <a:spcPct val="100000"/>
              </a:lnSpc>
              <a:spcBef>
                <a:spcPts val="0"/>
              </a:spcBef>
              <a:buNone/>
              <a:defRPr/>
            </a:pPr>
            <a:r>
              <a:rPr lang="en-US" sz="1800" dirty="0"/>
              <a:t>Minute ventilation decreases with increasing depth of sleep in healthy individuals; this is mediated by decreased HCVR [64, 65]. With the addition of apneas, acute hypercapnia causing increased ventilation occurs. In OVS (or OHS) – if mechanical impairment is such that ventilation can’t compensate OR the HCVR becomes blunted, then hypercapnia develops [51,66,67].</a:t>
            </a:r>
          </a:p>
          <a:p>
            <a:pPr marL="0" lvl="0" indent="0">
              <a:lnSpc>
                <a:spcPct val="100000"/>
              </a:lnSpc>
              <a:spcBef>
                <a:spcPts val="0"/>
              </a:spcBef>
              <a:buNone/>
              <a:defRPr/>
            </a:pPr>
            <a:endParaRPr lang="en-US" sz="1800" dirty="0"/>
          </a:p>
          <a:p>
            <a:pPr marL="0" lvl="0" indent="0">
              <a:lnSpc>
                <a:spcPct val="100000"/>
              </a:lnSpc>
              <a:spcBef>
                <a:spcPts val="0"/>
              </a:spcBef>
              <a:buNone/>
              <a:defRPr/>
            </a:pPr>
            <a:r>
              <a:rPr lang="en-US" sz="1800" b="1" dirty="0"/>
              <a:t>[ ]What factors are known to explain why some become hypercapnic and some don’t?</a:t>
            </a:r>
          </a:p>
          <a:p>
            <a:pPr lvl="0">
              <a:lnSpc>
                <a:spcPct val="100000"/>
              </a:lnSpc>
              <a:spcBef>
                <a:spcPts val="0"/>
              </a:spcBef>
              <a:buAutoNum type="arabicPeriod"/>
              <a:defRPr/>
            </a:pPr>
            <a:r>
              <a:rPr lang="en-US" sz="1800" dirty="0"/>
              <a:t>Event severity and frequency “However, a correlation between hypercapnia and the frequency and duration of respiratory events during the night could not be observed [72,73].”</a:t>
            </a:r>
          </a:p>
          <a:p>
            <a:pPr marL="0" lvl="0" indent="0">
              <a:lnSpc>
                <a:spcPct val="100000"/>
              </a:lnSpc>
              <a:spcBef>
                <a:spcPts val="0"/>
              </a:spcBef>
              <a:buNone/>
              <a:defRPr/>
            </a:pPr>
            <a:r>
              <a:rPr lang="en-US" sz="1800" dirty="0"/>
              <a:t>2. Degree of ventilatory limitation</a:t>
            </a:r>
          </a:p>
          <a:p>
            <a:pPr marL="0" lvl="0" indent="0">
              <a:lnSpc>
                <a:spcPct val="100000"/>
              </a:lnSpc>
              <a:spcBef>
                <a:spcPts val="0"/>
              </a:spcBef>
              <a:buNone/>
              <a:defRPr/>
            </a:pPr>
            <a:r>
              <a:rPr lang="en-US" sz="1800" dirty="0"/>
              <a:t>3. Resetting of chemoreceptor set points (LTF?)</a:t>
            </a:r>
          </a:p>
          <a:p>
            <a:pPr marL="0" lvl="0" indent="0">
              <a:lnSpc>
                <a:spcPct val="100000"/>
              </a:lnSpc>
              <a:spcBef>
                <a:spcPts val="0"/>
              </a:spcBef>
              <a:buNone/>
              <a:defRPr/>
            </a:pPr>
            <a:r>
              <a:rPr lang="en-US" sz="1800" dirty="0"/>
              <a:t>4. “Finally, also constitutional or genetic factors may be responsible for lowered HCVR in hypercapnic patients [75].”</a:t>
            </a:r>
          </a:p>
        </p:txBody>
      </p:sp>
    </p:spTree>
    <p:extLst>
      <p:ext uri="{BB962C8B-B14F-4D97-AF65-F5344CB8AC3E}">
        <p14:creationId xmlns:p14="http://schemas.microsoft.com/office/powerpoint/2010/main" val="16712843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4D1CF-6CB4-A04A-9B86-C04D0288C2E2}"/>
              </a:ext>
            </a:extLst>
          </p:cNvPr>
          <p:cNvSpPr>
            <a:spLocks noGrp="1"/>
          </p:cNvSpPr>
          <p:nvPr>
            <p:ph type="title"/>
          </p:nvPr>
        </p:nvSpPr>
        <p:spPr/>
        <p:txBody>
          <a:bodyPr>
            <a:normAutofit/>
          </a:bodyPr>
          <a:lstStyle/>
          <a:p>
            <a:r>
              <a:rPr lang="en-US" sz="2000" dirty="0"/>
              <a:t>Additive effect of OSA to Obesity/COPD</a:t>
            </a:r>
            <a:br>
              <a:rPr lang="en-US" sz="2000" dirty="0"/>
            </a:br>
            <a:r>
              <a:rPr lang="en-US" sz="2000" dirty="0"/>
              <a:t>From: https://</a:t>
            </a:r>
            <a:r>
              <a:rPr lang="en-US" sz="2000" dirty="0" err="1"/>
              <a:t>jcsm.aasm.org</a:t>
            </a:r>
            <a:r>
              <a:rPr lang="en-US" sz="2000" dirty="0"/>
              <a:t>/</a:t>
            </a:r>
            <a:r>
              <a:rPr lang="en-US" sz="2000" dirty="0" err="1"/>
              <a:t>doi</a:t>
            </a:r>
            <a:r>
              <a:rPr lang="en-US" sz="2000" dirty="0"/>
              <a:t>/10.5664/jcsm.9506</a:t>
            </a:r>
            <a:br>
              <a:rPr lang="en-US" sz="2000" dirty="0"/>
            </a:br>
            <a:endParaRPr lang="en-US" sz="2000" dirty="0"/>
          </a:p>
        </p:txBody>
      </p:sp>
      <p:sp>
        <p:nvSpPr>
          <p:cNvPr id="3" name="Content Placeholder 2">
            <a:extLst>
              <a:ext uri="{FF2B5EF4-FFF2-40B4-BE49-F238E27FC236}">
                <a16:creationId xmlns:a16="http://schemas.microsoft.com/office/drawing/2014/main" id="{E5E956D4-7F09-2746-98C6-0F17B538079D}"/>
              </a:ext>
            </a:extLst>
          </p:cNvPr>
          <p:cNvSpPr>
            <a:spLocks noGrp="1"/>
          </p:cNvSpPr>
          <p:nvPr>
            <p:ph idx="1"/>
          </p:nvPr>
        </p:nvSpPr>
        <p:spPr/>
        <p:txBody>
          <a:bodyPr/>
          <a:lstStyle/>
          <a:p>
            <a:r>
              <a:rPr lang="en-US" dirty="0"/>
              <a:t>“Sleep [apnea] can further exacerbate the dysfunction as it leads to reduced respiratory motor neuron output, increased upper airway resistance (</a:t>
            </a:r>
            <a:r>
              <a:rPr lang="en-US" dirty="0" err="1"/>
              <a:t>ie</a:t>
            </a:r>
            <a:r>
              <a:rPr lang="en-US" dirty="0"/>
              <a:t>, obstructive sleep apnea, OSA), and diminished chemoreceptor sensitivity.”</a:t>
            </a:r>
          </a:p>
          <a:p>
            <a:r>
              <a:rPr lang="en-US" dirty="0"/>
              <a:t>“Patients who have both obesity and obstructive airways disease contributing to their hypoventilation are often excluded from clinical trials—patients with a forced expiratory ratio &lt; 0.7 are excluded from OHS trials,</a:t>
            </a:r>
            <a:r>
              <a:rPr lang="en-US" b="1" baseline="30000" dirty="0">
                <a:hlinkClick r:id="rId3"/>
              </a:rPr>
              <a:t>7</a:t>
            </a:r>
            <a:r>
              <a:rPr lang="en-US" baseline="30000" dirty="0"/>
              <a:t>–</a:t>
            </a:r>
            <a:r>
              <a:rPr lang="en-US" b="1" baseline="30000" dirty="0">
                <a:hlinkClick r:id="rId4"/>
              </a:rPr>
              <a:t>9</a:t>
            </a:r>
            <a:r>
              <a:rPr lang="en-US" dirty="0"/>
              <a:t> while the presence of obesity or OSA often results in exclusion in long-term BPAP trials in pure COPD”</a:t>
            </a:r>
          </a:p>
        </p:txBody>
      </p:sp>
    </p:spTree>
    <p:extLst>
      <p:ext uri="{BB962C8B-B14F-4D97-AF65-F5344CB8AC3E}">
        <p14:creationId xmlns:p14="http://schemas.microsoft.com/office/powerpoint/2010/main" val="10769191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01C3-C7C9-6A45-97BC-B702F06A8FA9}"/>
              </a:ext>
            </a:extLst>
          </p:cNvPr>
          <p:cNvSpPr>
            <a:spLocks noGrp="1"/>
          </p:cNvSpPr>
          <p:nvPr>
            <p:ph type="title"/>
          </p:nvPr>
        </p:nvSpPr>
        <p:spPr/>
        <p:txBody>
          <a:bodyPr/>
          <a:lstStyle/>
          <a:p>
            <a:pPr lvl="2"/>
            <a:r>
              <a:rPr lang="en-US" dirty="0"/>
              <a:t>58 Schreiber A, </a:t>
            </a:r>
            <a:r>
              <a:rPr lang="en-US" dirty="0" err="1"/>
              <a:t>Surbone</a:t>
            </a:r>
            <a:r>
              <a:rPr lang="en-US" dirty="0"/>
              <a:t> S, </a:t>
            </a:r>
            <a:r>
              <a:rPr lang="en-US" dirty="0" err="1"/>
              <a:t>Malovini</a:t>
            </a:r>
            <a:r>
              <a:rPr lang="en-US" dirty="0"/>
              <a:t> A, et al. The effect of continuous positive airway pressure on pulmonary function may depend on the basal level of forced expiratory volume in 1 second. J </a:t>
            </a:r>
            <a:r>
              <a:rPr lang="en-US" dirty="0" err="1"/>
              <a:t>Thorac</a:t>
            </a:r>
            <a:r>
              <a:rPr lang="en-US" dirty="0"/>
              <a:t> Dis 2018; 10: 6819–6827</a:t>
            </a:r>
          </a:p>
        </p:txBody>
      </p:sp>
      <p:sp>
        <p:nvSpPr>
          <p:cNvPr id="3" name="Content Placeholder 2">
            <a:extLst>
              <a:ext uri="{FF2B5EF4-FFF2-40B4-BE49-F238E27FC236}">
                <a16:creationId xmlns:a16="http://schemas.microsoft.com/office/drawing/2014/main" id="{E635AE99-5661-964A-A6AD-FE09206130AF}"/>
              </a:ext>
            </a:extLst>
          </p:cNvPr>
          <p:cNvSpPr>
            <a:spLocks noGrp="1"/>
          </p:cNvSpPr>
          <p:nvPr>
            <p:ph idx="1"/>
          </p:nvPr>
        </p:nvSpPr>
        <p:spPr/>
        <p:txBody>
          <a:bodyPr>
            <a:normAutofit/>
          </a:bodyPr>
          <a:lstStyle/>
          <a:p>
            <a:r>
              <a:rPr lang="en-US" dirty="0"/>
              <a:t>[ ] review</a:t>
            </a:r>
          </a:p>
          <a:p>
            <a:endParaRPr lang="en-US" dirty="0"/>
          </a:p>
          <a:p>
            <a:r>
              <a:rPr lang="en-US" dirty="0"/>
              <a:t>Importantly, PAP is reported to improve daytime blood gases and reduce mortality, morbidity and exacerbation rates in patients with overlap syndrome [57, 58].’</a:t>
            </a:r>
          </a:p>
          <a:p>
            <a:pPr lvl="1"/>
            <a:r>
              <a:rPr lang="en-US" dirty="0"/>
              <a:t>Reduced all cause mortality (at 9.4 </a:t>
            </a:r>
            <a:r>
              <a:rPr lang="en-US" dirty="0" err="1"/>
              <a:t>yrs</a:t>
            </a:r>
            <a:r>
              <a:rPr lang="en-US" dirty="0"/>
              <a:t>) and time to COPD exacerbation. </a:t>
            </a:r>
          </a:p>
        </p:txBody>
      </p:sp>
    </p:spTree>
    <p:extLst>
      <p:ext uri="{BB962C8B-B14F-4D97-AF65-F5344CB8AC3E}">
        <p14:creationId xmlns:p14="http://schemas.microsoft.com/office/powerpoint/2010/main" val="759758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7B451-2F2B-604E-B9DB-6155204AF129}"/>
              </a:ext>
            </a:extLst>
          </p:cNvPr>
          <p:cNvSpPr>
            <a:spLocks noGrp="1"/>
          </p:cNvSpPr>
          <p:nvPr>
            <p:ph type="title"/>
          </p:nvPr>
        </p:nvSpPr>
        <p:spPr/>
        <p:txBody>
          <a:bodyPr>
            <a:normAutofit fontScale="90000"/>
          </a:bodyPr>
          <a:lstStyle/>
          <a:p>
            <a:r>
              <a:rPr lang="en-US" sz="2200" dirty="0"/>
              <a:t>Adler D, Bailly S, </a:t>
            </a:r>
            <a:r>
              <a:rPr lang="en-US" sz="2200" dirty="0" err="1"/>
              <a:t>Benmerad</a:t>
            </a:r>
            <a:r>
              <a:rPr lang="en-US" sz="2200" dirty="0"/>
              <a:t> M, Joyeux-Faure M, </a:t>
            </a:r>
            <a:r>
              <a:rPr lang="en-US" sz="2200" dirty="0" err="1"/>
              <a:t>Jullian-Desayes</a:t>
            </a:r>
            <a:r>
              <a:rPr lang="en-US" sz="2200" dirty="0"/>
              <a:t> I, </a:t>
            </a:r>
            <a:r>
              <a:rPr lang="en-US" sz="2200" dirty="0" err="1"/>
              <a:t>Soccal</a:t>
            </a:r>
            <a:r>
              <a:rPr lang="en-US" sz="2200" dirty="0"/>
              <a:t> PM, et al. (2020) Clinical presentation and comorbidities of obstructive sleep apnea-COPD overlap syndrome. </a:t>
            </a:r>
            <a:r>
              <a:rPr lang="en-US" sz="2200" dirty="0" err="1"/>
              <a:t>PLoS</a:t>
            </a:r>
            <a:r>
              <a:rPr lang="en-US" sz="2200" dirty="0"/>
              <a:t> ONE 15(7): e0235331. </a:t>
            </a:r>
            <a:r>
              <a:rPr lang="en-US" sz="2200" dirty="0">
                <a:hlinkClick r:id="rId3"/>
              </a:rPr>
              <a:t>https://doi.org/</a:t>
            </a:r>
            <a:r>
              <a:rPr lang="en-US" sz="2200" dirty="0"/>
              <a:t>10.1371/journal.pone.0235331</a:t>
            </a:r>
            <a:br>
              <a:rPr lang="en-US" sz="2200" dirty="0"/>
            </a:br>
            <a:r>
              <a:rPr lang="en-US" sz="2000" dirty="0"/>
              <a:t>https://</a:t>
            </a:r>
            <a:r>
              <a:rPr lang="en-US" sz="2000" dirty="0" err="1"/>
              <a:t>www.ncbi.nlm.nih.gov</a:t>
            </a:r>
            <a:r>
              <a:rPr lang="en-US" sz="2000" dirty="0"/>
              <a:t>/</a:t>
            </a:r>
            <a:r>
              <a:rPr lang="en-US" sz="2000" dirty="0" err="1"/>
              <a:t>pmc</a:t>
            </a:r>
            <a:r>
              <a:rPr lang="en-US" sz="2000" dirty="0"/>
              <a:t>/articles/PMC7347183/pdf/pone.0235331.pdf</a:t>
            </a:r>
            <a:br>
              <a:rPr lang="en-US" sz="2000" dirty="0"/>
            </a:br>
            <a:endParaRPr lang="en-US" sz="2000" dirty="0"/>
          </a:p>
        </p:txBody>
      </p:sp>
      <p:sp>
        <p:nvSpPr>
          <p:cNvPr id="3" name="Content Placeholder 2">
            <a:extLst>
              <a:ext uri="{FF2B5EF4-FFF2-40B4-BE49-F238E27FC236}">
                <a16:creationId xmlns:a16="http://schemas.microsoft.com/office/drawing/2014/main" id="{5C04BB96-6A8E-D04E-A7AD-4D769090644F}"/>
              </a:ext>
            </a:extLst>
          </p:cNvPr>
          <p:cNvSpPr>
            <a:spLocks noGrp="1"/>
          </p:cNvSpPr>
          <p:nvPr>
            <p:ph idx="1"/>
          </p:nvPr>
        </p:nvSpPr>
        <p:spPr/>
        <p:txBody>
          <a:bodyPr>
            <a:normAutofit/>
          </a:bodyPr>
          <a:lstStyle/>
          <a:p>
            <a:endParaRPr lang="en-US" dirty="0"/>
          </a:p>
          <a:p>
            <a:endParaRPr lang="en-US" dirty="0"/>
          </a:p>
        </p:txBody>
      </p:sp>
      <p:sp>
        <p:nvSpPr>
          <p:cNvPr id="4" name="Rectangle 3">
            <a:extLst>
              <a:ext uri="{FF2B5EF4-FFF2-40B4-BE49-F238E27FC236}">
                <a16:creationId xmlns:a16="http://schemas.microsoft.com/office/drawing/2014/main" id="{2A3075CB-C02B-2F43-B7D6-DDC974DD62D1}"/>
              </a:ext>
            </a:extLst>
          </p:cNvPr>
          <p:cNvSpPr/>
          <p:nvPr/>
        </p:nvSpPr>
        <p:spPr>
          <a:xfrm>
            <a:off x="981201" y="1990728"/>
            <a:ext cx="10229598" cy="4247317"/>
          </a:xfrm>
          <a:prstGeom prst="rect">
            <a:avLst/>
          </a:prstGeom>
        </p:spPr>
        <p:txBody>
          <a:bodyPr wrap="square">
            <a:spAutoFit/>
          </a:bodyPr>
          <a:lstStyle/>
          <a:p>
            <a:r>
              <a:rPr lang="en-US" dirty="0"/>
              <a:t>OVS: less snoring, morning headaches, and EDS including sleepiness while driving.</a:t>
            </a:r>
          </a:p>
          <a:p>
            <a:r>
              <a:rPr lang="en-US" dirty="0"/>
              <a:t>More common nocturia. </a:t>
            </a:r>
          </a:p>
          <a:p>
            <a:endParaRPr lang="en-US" dirty="0"/>
          </a:p>
          <a:p>
            <a:r>
              <a:rPr lang="en-US" dirty="0"/>
              <a:t>OVS has more comorbidities (HLD, HTN, Stroke, CAD/MI, PVD, CHF) – largely mediated by increased smoking.</a:t>
            </a:r>
          </a:p>
          <a:p>
            <a:r>
              <a:rPr lang="en-US" b="1" dirty="0"/>
              <a:t>Leads to more profound hypoxemia, higher Risk of </a:t>
            </a:r>
            <a:r>
              <a:rPr lang="en-US" b="1" dirty="0" err="1"/>
              <a:t>pHTN</a:t>
            </a:r>
            <a:r>
              <a:rPr lang="en-US" b="1" dirty="0"/>
              <a:t> and right heart failure.</a:t>
            </a:r>
          </a:p>
          <a:p>
            <a:endParaRPr lang="en-US" dirty="0"/>
          </a:p>
          <a:p>
            <a:r>
              <a:rPr lang="en-US" dirty="0"/>
              <a:t>Description of pathophysiology: </a:t>
            </a:r>
          </a:p>
          <a:p>
            <a:r>
              <a:rPr lang="en-US" dirty="0"/>
              <a:t>However: Overlap syndrome is actually a mix of separate pathophysiology</a:t>
            </a:r>
            <a:r>
              <a:rPr lang="en-US" b="1" dirty="0"/>
              <a:t>: OSA, CSA, worsening airflow obstruction, hypoventilation, oxygen desaturation, and sleep fragmentation. - often a conflation of SDB and ‘OSA’, though there are some shared pathophysiologic constraints. </a:t>
            </a:r>
          </a:p>
          <a:p>
            <a:r>
              <a:rPr lang="en-US" dirty="0"/>
              <a:t>	</a:t>
            </a:r>
            <a:r>
              <a:rPr lang="en-US" b="1" dirty="0"/>
              <a:t>NREM: </a:t>
            </a:r>
            <a:r>
              <a:rPr lang="en-US" dirty="0"/>
              <a:t>increased upper airway resistance, impaired load compensation, blunted chemosensitivity</a:t>
            </a:r>
          </a:p>
          <a:p>
            <a:r>
              <a:rPr lang="en-US" dirty="0"/>
              <a:t>	</a:t>
            </a:r>
            <a:r>
              <a:rPr lang="en-US" b="1" dirty="0"/>
              <a:t>REM: </a:t>
            </a:r>
            <a:r>
              <a:rPr lang="en-US" dirty="0"/>
              <a:t>propensity for upper airway collapse and </a:t>
            </a:r>
            <a:r>
              <a:rPr lang="en-US" dirty="0" err="1"/>
              <a:t>hypovenlation</a:t>
            </a:r>
            <a:r>
              <a:rPr lang="en-US" dirty="0"/>
              <a:t> related to skeletal muscle atonia (loss of rib cage intercostal muscle contribution to ventilation. </a:t>
            </a:r>
          </a:p>
          <a:p>
            <a:r>
              <a:rPr lang="en-US" dirty="0"/>
              <a:t>Likely have different manifestations in COPD vs OSA. </a:t>
            </a:r>
          </a:p>
        </p:txBody>
      </p:sp>
    </p:spTree>
    <p:extLst>
      <p:ext uri="{BB962C8B-B14F-4D97-AF65-F5344CB8AC3E}">
        <p14:creationId xmlns:p14="http://schemas.microsoft.com/office/powerpoint/2010/main" val="12600844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1A70A-C2B1-AC48-ADD1-352C6D9C5E9C}"/>
              </a:ext>
            </a:extLst>
          </p:cNvPr>
          <p:cNvSpPr>
            <a:spLocks noGrp="1"/>
          </p:cNvSpPr>
          <p:nvPr>
            <p:ph type="title"/>
          </p:nvPr>
        </p:nvSpPr>
        <p:spPr/>
        <p:txBody>
          <a:bodyPr>
            <a:noAutofit/>
          </a:bodyPr>
          <a:lstStyle/>
          <a:p>
            <a:r>
              <a:rPr lang="en-US" sz="2400" dirty="0"/>
              <a:t>57 Marin JM, Soriano JB, Carrizo SJ, et al. Outcomes in patients with chronic obstructive pulmonary disease and obstructive sleep apnea: the overlap syndrome. Am J Respir Crit Care Med 2010; 182: 325–331.</a:t>
            </a:r>
            <a:br>
              <a:rPr lang="en-US" sz="2400" dirty="0"/>
            </a:br>
            <a:endParaRPr lang="en-US" sz="2400" dirty="0"/>
          </a:p>
        </p:txBody>
      </p:sp>
      <p:sp>
        <p:nvSpPr>
          <p:cNvPr id="3" name="Content Placeholder 2">
            <a:extLst>
              <a:ext uri="{FF2B5EF4-FFF2-40B4-BE49-F238E27FC236}">
                <a16:creationId xmlns:a16="http://schemas.microsoft.com/office/drawing/2014/main" id="{2B489CB6-141C-3848-A8EB-BA0FFF072D48}"/>
              </a:ext>
            </a:extLst>
          </p:cNvPr>
          <p:cNvSpPr>
            <a:spLocks noGrp="1"/>
          </p:cNvSpPr>
          <p:nvPr>
            <p:ph idx="1"/>
          </p:nvPr>
        </p:nvSpPr>
        <p:spPr>
          <a:xfrm>
            <a:off x="500575" y="1797489"/>
            <a:ext cx="6097173" cy="4351338"/>
          </a:xfrm>
        </p:spPr>
        <p:txBody>
          <a:bodyPr>
            <a:normAutofit fontScale="85000" lnSpcReduction="20000"/>
          </a:bodyPr>
          <a:lstStyle/>
          <a:p>
            <a:r>
              <a:rPr lang="en-US" dirty="0"/>
              <a:t>“Clinical cohort studies indicate that exacerbation rate and mortality is reduced in subjects compliant with PAP treatment”</a:t>
            </a:r>
          </a:p>
          <a:p>
            <a:r>
              <a:rPr lang="en-US" dirty="0"/>
              <a:t>Prospective cohort in </a:t>
            </a:r>
            <a:r>
              <a:rPr lang="en-US" dirty="0" err="1"/>
              <a:t>spain</a:t>
            </a:r>
            <a:r>
              <a:rPr lang="en-US" dirty="0"/>
              <a:t>. </a:t>
            </a:r>
            <a:r>
              <a:rPr lang="en-US" dirty="0" err="1"/>
              <a:t>Clasified</a:t>
            </a:r>
            <a:r>
              <a:rPr lang="en-US" dirty="0"/>
              <a:t> by COPD w/o OSA, COPD w OSA not on CPAP, and COPD w OSA on CPAP. ~200 patients each</a:t>
            </a:r>
          </a:p>
          <a:p>
            <a:r>
              <a:rPr lang="en-US" dirty="0"/>
              <a:t>K-M curves / proportional hazard for mortality and time w/o exacerbation. </a:t>
            </a:r>
          </a:p>
          <a:p>
            <a:r>
              <a:rPr lang="en-US" dirty="0"/>
              <a:t>Higher comorbidity burden in OVS; increased mortality and exacerbations in the untreated OVS group compared to COPD and treated OVS.</a:t>
            </a:r>
          </a:p>
          <a:p>
            <a:r>
              <a:rPr lang="en-US" dirty="0"/>
              <a:t>Critique: receipt not randomized, CPAP likely marker for are healthcare behaviors. </a:t>
            </a:r>
          </a:p>
        </p:txBody>
      </p:sp>
      <p:pic>
        <p:nvPicPr>
          <p:cNvPr id="4" name="Content Placeholder 4" descr="A picture containing text, monitor, indoor, screen&#10;&#10;Description automatically generated">
            <a:extLst>
              <a:ext uri="{FF2B5EF4-FFF2-40B4-BE49-F238E27FC236}">
                <a16:creationId xmlns:a16="http://schemas.microsoft.com/office/drawing/2014/main" id="{D8E0FBC8-80C1-4C41-A2B1-DAC271DEE39F}"/>
              </a:ext>
            </a:extLst>
          </p:cNvPr>
          <p:cNvPicPr>
            <a:picLocks noChangeAspect="1"/>
          </p:cNvPicPr>
          <p:nvPr/>
        </p:nvPicPr>
        <p:blipFill rotWithShape="1">
          <a:blip r:embed="rId3"/>
          <a:srcRect l="5796" t="8773" r="7915" b="27663"/>
          <a:stretch/>
        </p:blipFill>
        <p:spPr>
          <a:xfrm>
            <a:off x="6597748" y="2235200"/>
            <a:ext cx="5332995" cy="2946400"/>
          </a:xfrm>
          <a:prstGeom prst="rect">
            <a:avLst/>
          </a:prstGeom>
        </p:spPr>
      </p:pic>
    </p:spTree>
    <p:extLst>
      <p:ext uri="{BB962C8B-B14F-4D97-AF65-F5344CB8AC3E}">
        <p14:creationId xmlns:p14="http://schemas.microsoft.com/office/powerpoint/2010/main" val="3000235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1D65-6E06-1C47-B839-5A469C1E189D}"/>
              </a:ext>
            </a:extLst>
          </p:cNvPr>
          <p:cNvSpPr>
            <a:spLocks noGrp="1"/>
          </p:cNvSpPr>
          <p:nvPr>
            <p:ph type="title"/>
          </p:nvPr>
        </p:nvSpPr>
        <p:spPr/>
        <p:txBody>
          <a:bodyPr>
            <a:noAutofit/>
          </a:bodyPr>
          <a:lstStyle/>
          <a:p>
            <a:r>
              <a:rPr lang="en-US" sz="2400" dirty="0"/>
              <a:t>Machado MC, Vollmer WM, </a:t>
            </a:r>
            <a:r>
              <a:rPr lang="en-US" sz="2400" dirty="0" err="1"/>
              <a:t>Togeiro</a:t>
            </a:r>
            <a:r>
              <a:rPr lang="en-US" sz="2400" dirty="0"/>
              <a:t> SM, </a:t>
            </a:r>
            <a:r>
              <a:rPr lang="en-US" sz="2400" dirty="0" err="1"/>
              <a:t>Bilderback</a:t>
            </a:r>
            <a:r>
              <a:rPr lang="en-US" sz="2400" dirty="0"/>
              <a:t> AL, Oliveira MV, </a:t>
            </a:r>
            <a:r>
              <a:rPr lang="en-US" sz="2400" dirty="0" err="1"/>
              <a:t>Leitão</a:t>
            </a:r>
            <a:r>
              <a:rPr lang="en-US" sz="2400" dirty="0"/>
              <a:t> FS,</a:t>
            </a:r>
            <a:br>
              <a:rPr lang="en-US" sz="2400" dirty="0"/>
            </a:br>
            <a:r>
              <a:rPr lang="en-US" sz="2400" dirty="0" err="1"/>
              <a:t>Queiroga</a:t>
            </a:r>
            <a:r>
              <a:rPr lang="en-US" sz="2400" dirty="0"/>
              <a:t> F Jr, </a:t>
            </a:r>
            <a:r>
              <a:rPr lang="en-US" sz="2400" dirty="0" err="1"/>
              <a:t>Lorenzi</a:t>
            </a:r>
            <a:r>
              <a:rPr lang="en-US" sz="2400" dirty="0"/>
              <a:t>-Filho G, Krishnan JA: CPAP and survival in</a:t>
            </a:r>
            <a:br>
              <a:rPr lang="en-US" sz="2400" dirty="0"/>
            </a:br>
            <a:r>
              <a:rPr lang="en-US" sz="2400" dirty="0"/>
              <a:t>moderate-to-severe obstructive sleep </a:t>
            </a:r>
            <a:r>
              <a:rPr lang="en-US" sz="2400" dirty="0" err="1"/>
              <a:t>apnoea</a:t>
            </a:r>
            <a:r>
              <a:rPr lang="en-US" sz="2400" dirty="0"/>
              <a:t> syndrome and </a:t>
            </a:r>
            <a:r>
              <a:rPr lang="en-US" sz="2400" dirty="0" err="1"/>
              <a:t>hypoxaemic</a:t>
            </a:r>
            <a:br>
              <a:rPr lang="en-US" sz="2400" dirty="0"/>
            </a:br>
            <a:r>
              <a:rPr lang="en-US" sz="2400" dirty="0"/>
              <a:t>COPD. Eur Respir J 2010, 35(1):132–137.</a:t>
            </a:r>
            <a:br>
              <a:rPr lang="en-US" sz="2400" dirty="0"/>
            </a:br>
            <a:br>
              <a:rPr lang="en-US" sz="2400" dirty="0"/>
            </a:br>
            <a:endParaRPr lang="en-US" sz="2400" dirty="0"/>
          </a:p>
        </p:txBody>
      </p:sp>
      <p:sp>
        <p:nvSpPr>
          <p:cNvPr id="3" name="Content Placeholder 2">
            <a:extLst>
              <a:ext uri="{FF2B5EF4-FFF2-40B4-BE49-F238E27FC236}">
                <a16:creationId xmlns:a16="http://schemas.microsoft.com/office/drawing/2014/main" id="{52904D32-DAB3-0C45-A1D9-079B22F7A5C8}"/>
              </a:ext>
            </a:extLst>
          </p:cNvPr>
          <p:cNvSpPr>
            <a:spLocks noGrp="1"/>
          </p:cNvSpPr>
          <p:nvPr>
            <p:ph idx="1"/>
          </p:nvPr>
        </p:nvSpPr>
        <p:spPr/>
        <p:txBody>
          <a:bodyPr/>
          <a:lstStyle/>
          <a:p>
            <a:r>
              <a:rPr lang="en-US" dirty="0"/>
              <a:t>Machado et al </a:t>
            </a:r>
            <a:r>
              <a:rPr lang="en-US" b="1" dirty="0"/>
              <a:t>DOI:</a:t>
            </a:r>
            <a:r>
              <a:rPr lang="en-US" dirty="0"/>
              <a:t> 10.1183/09031936.00192008 , CPAP treated with 71% survival vs 26% in untreated in LTOT COPD clinic in Brazil. Adjusted HR 0.19 (0.08-0.48) </a:t>
            </a:r>
          </a:p>
          <a:p>
            <a:r>
              <a:rPr lang="en-US" dirty="0"/>
              <a:t>Implausibly large treatment effect. – also, not large enough for that many predictors? </a:t>
            </a:r>
          </a:p>
          <a:p>
            <a:r>
              <a:rPr lang="en-US" dirty="0"/>
              <a:t>All needed oxygen for more than 6 months. </a:t>
            </a:r>
          </a:p>
          <a:p>
            <a:r>
              <a:rPr lang="en-US" dirty="0"/>
              <a:t>95 patients diagnosed with OVS; 61 </a:t>
            </a:r>
            <a:r>
              <a:rPr lang="en-US" dirty="0" err="1"/>
              <a:t>treated+adherent</a:t>
            </a:r>
            <a:r>
              <a:rPr lang="en-US" dirty="0"/>
              <a:t> to CPAP, 34 not. Not treated were older, more exacerbations. Multivariable model controlled for spiro, BMI, smoking hx, </a:t>
            </a:r>
            <a:r>
              <a:rPr lang="en-US" dirty="0" err="1"/>
              <a:t>hosp</a:t>
            </a:r>
            <a:r>
              <a:rPr lang="en-US" dirty="0"/>
              <a:t>, CCI, </a:t>
            </a:r>
            <a:r>
              <a:rPr lang="en-US" dirty="0" err="1"/>
              <a:t>noct</a:t>
            </a:r>
            <a:r>
              <a:rPr lang="en-US" dirty="0"/>
              <a:t> hypoxemia.</a:t>
            </a:r>
          </a:p>
          <a:p>
            <a:endParaRPr lang="en-US" dirty="0"/>
          </a:p>
        </p:txBody>
      </p:sp>
    </p:spTree>
    <p:extLst>
      <p:ext uri="{BB962C8B-B14F-4D97-AF65-F5344CB8AC3E}">
        <p14:creationId xmlns:p14="http://schemas.microsoft.com/office/powerpoint/2010/main" val="23943408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29BC7-A1A3-C941-B18B-7782B174EA28}"/>
              </a:ext>
            </a:extLst>
          </p:cNvPr>
          <p:cNvSpPr>
            <a:spLocks noGrp="1"/>
          </p:cNvSpPr>
          <p:nvPr>
            <p:ph type="title"/>
          </p:nvPr>
        </p:nvSpPr>
        <p:spPr/>
        <p:txBody>
          <a:bodyPr/>
          <a:lstStyle/>
          <a:p>
            <a:r>
              <a:rPr lang="en-US" dirty="0"/>
              <a:t>Krishna suggested revision review:</a:t>
            </a:r>
          </a:p>
        </p:txBody>
      </p:sp>
      <p:sp>
        <p:nvSpPr>
          <p:cNvPr id="3" name="Content Placeholder 2">
            <a:extLst>
              <a:ext uri="{FF2B5EF4-FFF2-40B4-BE49-F238E27FC236}">
                <a16:creationId xmlns:a16="http://schemas.microsoft.com/office/drawing/2014/main" id="{61943374-6ADE-B840-BF09-DD72C9346E8B}"/>
              </a:ext>
            </a:extLst>
          </p:cNvPr>
          <p:cNvSpPr>
            <a:spLocks noGrp="1"/>
          </p:cNvSpPr>
          <p:nvPr>
            <p:ph idx="1"/>
          </p:nvPr>
        </p:nvSpPr>
        <p:spPr/>
        <p:txBody>
          <a:bodyPr/>
          <a:lstStyle/>
          <a:p>
            <a:r>
              <a:rPr lang="en-US" dirty="0"/>
              <a:t>While the cardiovascular and ventilatory control aspects have been highlighted, a third aspect is the direct effect of intermittent hypoxia on airway inflammation and risk of exacerbations. This may be the most relevant to the clinician if OSA treatment can reduce the frequency of exacerbations, degree of dyspnea or other COPD related symptoms. </a:t>
            </a:r>
          </a:p>
          <a:p>
            <a:endParaRPr lang="en-US" dirty="0"/>
          </a:p>
          <a:p>
            <a:r>
              <a:rPr lang="en-US" dirty="0"/>
              <a:t>Intermittent hypoxemia – airway inflammation (CRP, IL6 NFKB-</a:t>
            </a:r>
            <a:r>
              <a:rPr lang="en-US" dirty="0" err="1"/>
              <a:t>TNFalpha</a:t>
            </a:r>
            <a:r>
              <a:rPr lang="en-US" dirty="0"/>
              <a:t>, IL-8) and ROS may both contribute to exacerbations. </a:t>
            </a:r>
          </a:p>
        </p:txBody>
      </p:sp>
    </p:spTree>
    <p:extLst>
      <p:ext uri="{BB962C8B-B14F-4D97-AF65-F5344CB8AC3E}">
        <p14:creationId xmlns:p14="http://schemas.microsoft.com/office/powerpoint/2010/main" val="22304369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7FC67-CFD1-FA4D-B144-832E0F418D14}"/>
              </a:ext>
            </a:extLst>
          </p:cNvPr>
          <p:cNvSpPr>
            <a:spLocks noGrp="1"/>
          </p:cNvSpPr>
          <p:nvPr>
            <p:ph type="title"/>
          </p:nvPr>
        </p:nvSpPr>
        <p:spPr/>
        <p:txBody>
          <a:bodyPr>
            <a:noAutofit/>
          </a:bodyPr>
          <a:lstStyle/>
          <a:p>
            <a:r>
              <a:rPr lang="en-US" sz="2400" dirty="0"/>
              <a:t>He BT, Lu G, Xiao SC, et al. Coexistence of OSA may compensate for sleep related reduction in neural respiratory drive in patients with COPD. Thorax 2017;72:256–62.</a:t>
            </a:r>
          </a:p>
        </p:txBody>
      </p:sp>
      <p:sp>
        <p:nvSpPr>
          <p:cNvPr id="3" name="Content Placeholder 2">
            <a:extLst>
              <a:ext uri="{FF2B5EF4-FFF2-40B4-BE49-F238E27FC236}">
                <a16:creationId xmlns:a16="http://schemas.microsoft.com/office/drawing/2014/main" id="{E2B476D6-6F76-BC4E-A8CC-232F0912C8F9}"/>
              </a:ext>
            </a:extLst>
          </p:cNvPr>
          <p:cNvSpPr>
            <a:spLocks noGrp="1"/>
          </p:cNvSpPr>
          <p:nvPr>
            <p:ph idx="1"/>
          </p:nvPr>
        </p:nvSpPr>
        <p:spPr/>
        <p:txBody>
          <a:bodyPr>
            <a:normAutofit fontScale="92500" lnSpcReduction="20000"/>
          </a:bodyPr>
          <a:lstStyle/>
          <a:p>
            <a:r>
              <a:rPr lang="en-US" dirty="0"/>
              <a:t>NREM drive to breath assessed by </a:t>
            </a:r>
            <a:r>
              <a:rPr lang="en-US" dirty="0" err="1"/>
              <a:t>Ve</a:t>
            </a:r>
            <a:r>
              <a:rPr lang="en-US" dirty="0"/>
              <a:t> / </a:t>
            </a:r>
            <a:r>
              <a:rPr lang="en-US" dirty="0" err="1"/>
              <a:t>EMGdi</a:t>
            </a:r>
            <a:r>
              <a:rPr lang="en-US" dirty="0"/>
              <a:t> ratio in overlap syndrome against COPD alone, OSA alone, and healthy subjects. (n=16,19,14,12 each)</a:t>
            </a:r>
          </a:p>
          <a:p>
            <a:r>
              <a:rPr lang="en-US" dirty="0" err="1"/>
              <a:t>Ve</a:t>
            </a:r>
            <a:r>
              <a:rPr lang="en-US" dirty="0"/>
              <a:t> decreased 10% in healthy, 24% in COPD, 21% in OSA, and 27% in OVS</a:t>
            </a:r>
          </a:p>
          <a:p>
            <a:r>
              <a:rPr lang="en-US" dirty="0"/>
              <a:t>Drive: decreased in COPD (20-30%), increased in OSA (in response to upper airway resistance), and remained unchanged on OVS (cancelled).</a:t>
            </a:r>
          </a:p>
          <a:p>
            <a:r>
              <a:rPr lang="en-US" dirty="0"/>
              <a:t>Thus, OVS may be protective against sleep hypoventilation?</a:t>
            </a:r>
          </a:p>
          <a:p>
            <a:r>
              <a:rPr lang="en-US" dirty="0"/>
              <a:t>ETCO2 similar between OVS and OSA - either </a:t>
            </a:r>
            <a:r>
              <a:rPr lang="en-US" dirty="0" err="1"/>
              <a:t>deadspace</a:t>
            </a:r>
            <a:r>
              <a:rPr lang="en-US" dirty="0"/>
              <a:t> increased in OVS or apneas/hypopneas were less consequential (traction?) – OVS had mostly hypopneas</a:t>
            </a:r>
          </a:p>
          <a:p>
            <a:r>
              <a:rPr lang="en-US" dirty="0"/>
              <a:t>Critique: no matching for disease or severity symptoms – are these differences in pathophysiology, or reflection of what conditions are often present at the diagnosis of sleep complaints?</a:t>
            </a:r>
          </a:p>
        </p:txBody>
      </p:sp>
    </p:spTree>
    <p:extLst>
      <p:ext uri="{BB962C8B-B14F-4D97-AF65-F5344CB8AC3E}">
        <p14:creationId xmlns:p14="http://schemas.microsoft.com/office/powerpoint/2010/main" val="67309463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8EF4C-498F-7948-A80D-2D38CEE09AA4}"/>
              </a:ext>
            </a:extLst>
          </p:cNvPr>
          <p:cNvSpPr>
            <a:spLocks noGrp="1"/>
          </p:cNvSpPr>
          <p:nvPr>
            <p:ph type="title"/>
          </p:nvPr>
        </p:nvSpPr>
        <p:spPr/>
        <p:txBody>
          <a:bodyPr>
            <a:normAutofit fontScale="90000"/>
          </a:bodyPr>
          <a:lstStyle/>
          <a:p>
            <a:r>
              <a:rPr lang="en-US" sz="2700" dirty="0" err="1"/>
              <a:t>Stanchina</a:t>
            </a:r>
            <a:r>
              <a:rPr lang="en-US" sz="2700" dirty="0"/>
              <a:t> ML, </a:t>
            </a:r>
            <a:r>
              <a:rPr lang="en-US" sz="2700" dirty="0" err="1"/>
              <a:t>Welicky</a:t>
            </a:r>
            <a:r>
              <a:rPr lang="en-US" sz="2700" dirty="0"/>
              <a:t> LM, </a:t>
            </a:r>
            <a:r>
              <a:rPr lang="en-US" sz="2700" dirty="0" err="1"/>
              <a:t>Donat</a:t>
            </a:r>
            <a:r>
              <a:rPr lang="en-US" sz="2700" dirty="0"/>
              <a:t> W, et al. Impact of CPAP use and age on mortality in patients with combined COPD and obstructive sleep apnea: the overlap syndrome. J Clin Sleep Med 2013;9: 767–72</a:t>
            </a:r>
            <a:br>
              <a:rPr lang="en-US" sz="2700" dirty="0"/>
            </a:br>
            <a:r>
              <a:rPr lang="en-US" sz="2700" dirty="0"/>
              <a:t>PMID: 23946706</a:t>
            </a:r>
            <a:br>
              <a:rPr lang="en-US" sz="2700" dirty="0"/>
            </a:br>
            <a:endParaRPr lang="en-US" sz="2700" dirty="0"/>
          </a:p>
        </p:txBody>
      </p:sp>
      <p:sp>
        <p:nvSpPr>
          <p:cNvPr id="3" name="Content Placeholder 2">
            <a:extLst>
              <a:ext uri="{FF2B5EF4-FFF2-40B4-BE49-F238E27FC236}">
                <a16:creationId xmlns:a16="http://schemas.microsoft.com/office/drawing/2014/main" id="{B9C153EF-A9B7-B74B-A104-C38C53FFEF9B}"/>
              </a:ext>
            </a:extLst>
          </p:cNvPr>
          <p:cNvSpPr>
            <a:spLocks noGrp="1"/>
          </p:cNvSpPr>
          <p:nvPr>
            <p:ph idx="1"/>
          </p:nvPr>
        </p:nvSpPr>
        <p:spPr/>
        <p:txBody>
          <a:bodyPr/>
          <a:lstStyle/>
          <a:p>
            <a:r>
              <a:rPr lang="en-US" dirty="0"/>
              <a:t>10272 outpatients with OSA or COPD diagnostic codes -&gt; 1,112 COPD and 2284 OSA confirmed; 227 overlap patients. </a:t>
            </a:r>
          </a:p>
          <a:p>
            <a:r>
              <a:rPr lang="en-US" dirty="0"/>
              <a:t>In multivariate analysis / Cox-regression of OVS, CPAP use (HR 0.71 per hour used in the first 1-3 months) and Age (1.14 per decade) independently associated with risk of mortality</a:t>
            </a:r>
          </a:p>
          <a:p>
            <a:r>
              <a:rPr lang="en-US" dirty="0"/>
              <a:t>No independent association with  other factors (FEV1, Supplemental O2, active smoking, or comorbidity index) was found.</a:t>
            </a:r>
          </a:p>
          <a:p>
            <a:r>
              <a:rPr lang="en-US" dirty="0"/>
              <a:t>Observational</a:t>
            </a:r>
          </a:p>
        </p:txBody>
      </p:sp>
    </p:spTree>
    <p:extLst>
      <p:ext uri="{BB962C8B-B14F-4D97-AF65-F5344CB8AC3E}">
        <p14:creationId xmlns:p14="http://schemas.microsoft.com/office/powerpoint/2010/main" val="37760638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96179-4110-A34D-AA80-A3C5353F4116}"/>
              </a:ext>
            </a:extLst>
          </p:cNvPr>
          <p:cNvSpPr>
            <a:spLocks noGrp="1"/>
          </p:cNvSpPr>
          <p:nvPr>
            <p:ph type="title"/>
          </p:nvPr>
        </p:nvSpPr>
        <p:spPr/>
        <p:txBody>
          <a:bodyPr>
            <a:noAutofit/>
          </a:bodyPr>
          <a:lstStyle/>
          <a:p>
            <a:r>
              <a:rPr lang="en-US" sz="2400" dirty="0"/>
              <a:t>Adler D, Bailly S, </a:t>
            </a:r>
            <a:r>
              <a:rPr lang="en-US" sz="2400" dirty="0" err="1"/>
              <a:t>Benmerad</a:t>
            </a:r>
            <a:r>
              <a:rPr lang="en-US" sz="2400" dirty="0"/>
              <a:t> M, Joyeux-Faure M, </a:t>
            </a:r>
            <a:r>
              <a:rPr lang="en-US" sz="2400" dirty="0" err="1"/>
              <a:t>Jullian-Desayes</a:t>
            </a:r>
            <a:r>
              <a:rPr lang="en-US" sz="2400" dirty="0"/>
              <a:t> I, </a:t>
            </a:r>
            <a:r>
              <a:rPr lang="en-US" sz="2400" dirty="0" err="1"/>
              <a:t>Soccal</a:t>
            </a:r>
            <a:r>
              <a:rPr lang="en-US" sz="2400" dirty="0"/>
              <a:t> PM, Janssens JP, </a:t>
            </a:r>
            <a:r>
              <a:rPr lang="en-US" sz="2400" dirty="0" err="1"/>
              <a:t>Sapène</a:t>
            </a:r>
            <a:r>
              <a:rPr lang="en-US" sz="2400" dirty="0"/>
              <a:t> M, </a:t>
            </a:r>
            <a:r>
              <a:rPr lang="en-US" sz="2400" dirty="0" err="1"/>
              <a:t>Grillet</a:t>
            </a:r>
            <a:r>
              <a:rPr lang="en-US" sz="2400" dirty="0"/>
              <a:t> Y, </a:t>
            </a:r>
            <a:r>
              <a:rPr lang="en-US" sz="2400" dirty="0" err="1"/>
              <a:t>Stach</a:t>
            </a:r>
            <a:r>
              <a:rPr lang="en-US" sz="2400" dirty="0"/>
              <a:t> B, </a:t>
            </a:r>
            <a:r>
              <a:rPr lang="en-US" sz="2400" dirty="0" err="1"/>
              <a:t>Tamisier</a:t>
            </a:r>
            <a:r>
              <a:rPr lang="en-US" sz="2400" dirty="0"/>
              <a:t> R, </a:t>
            </a:r>
            <a:r>
              <a:rPr lang="en-US" sz="2400" dirty="0" err="1"/>
              <a:t>Pépin</a:t>
            </a:r>
            <a:r>
              <a:rPr lang="en-US" sz="2400" dirty="0"/>
              <a:t> JL. Clinical presentation and comorbidities of obstructive sleep apnea-COPD overlap syndrome. </a:t>
            </a:r>
            <a:r>
              <a:rPr lang="en-US" sz="2400" dirty="0" err="1"/>
              <a:t>PLoS</a:t>
            </a:r>
            <a:r>
              <a:rPr lang="en-US" sz="2400" dirty="0"/>
              <a:t> One. 2020 Jul 9;15(7):e0235331. </a:t>
            </a:r>
            <a:r>
              <a:rPr lang="en-US" sz="2400" dirty="0" err="1"/>
              <a:t>doi</a:t>
            </a:r>
            <a:r>
              <a:rPr lang="en-US" sz="2400" dirty="0"/>
              <a:t>: 10.1371/journal.pone.0235331. PMID: 32645005; PMCID: PMC7347183.</a:t>
            </a:r>
          </a:p>
        </p:txBody>
      </p:sp>
      <p:sp>
        <p:nvSpPr>
          <p:cNvPr id="3" name="Content Placeholder 2">
            <a:extLst>
              <a:ext uri="{FF2B5EF4-FFF2-40B4-BE49-F238E27FC236}">
                <a16:creationId xmlns:a16="http://schemas.microsoft.com/office/drawing/2014/main" id="{092075C0-5552-EC40-9B22-FB65C4607454}"/>
              </a:ext>
            </a:extLst>
          </p:cNvPr>
          <p:cNvSpPr>
            <a:spLocks noGrp="1"/>
          </p:cNvSpPr>
          <p:nvPr>
            <p:ph idx="1"/>
          </p:nvPr>
        </p:nvSpPr>
        <p:spPr/>
        <p:txBody>
          <a:bodyPr>
            <a:normAutofit fontScale="92500"/>
          </a:bodyPr>
          <a:lstStyle/>
          <a:p>
            <a:r>
              <a:rPr lang="en-US" dirty="0"/>
              <a:t>National Registry in France, patient referred for suspected SDB. OVS (FEV1/FVC &lt; 0.7, n=2098) vs OSA (AHI 15+, FEV1/FVC &gt; 0.7 n=14368) alone. (All smokers get spiro as part of their workup, supposedly)</a:t>
            </a:r>
          </a:p>
          <a:p>
            <a:r>
              <a:rPr lang="en-US" dirty="0"/>
              <a:t>Same BMI; More hypercapnia in OVS, lower oxygen</a:t>
            </a:r>
          </a:p>
          <a:p>
            <a:r>
              <a:rPr lang="en-US" dirty="0"/>
              <a:t>More comorbidities of all sorts in OVS group, less sleepiness at the wheel.</a:t>
            </a:r>
          </a:p>
          <a:p>
            <a:r>
              <a:rPr lang="en-US" dirty="0"/>
              <a:t>In regressions: older age (they used fixed cutoff). PVD, alcohol, smoking, age, and male gender all independently associated. For example, HTN and stroke not independently associated.</a:t>
            </a:r>
          </a:p>
          <a:p>
            <a:r>
              <a:rPr lang="en-US" dirty="0"/>
              <a:t>“Associations between COPD and CV in OSA patients; causality needs to be firmly established by incident data and RCTs"</a:t>
            </a:r>
          </a:p>
          <a:p>
            <a:endParaRPr lang="en-US" dirty="0"/>
          </a:p>
        </p:txBody>
      </p:sp>
    </p:spTree>
    <p:extLst>
      <p:ext uri="{BB962C8B-B14F-4D97-AF65-F5344CB8AC3E}">
        <p14:creationId xmlns:p14="http://schemas.microsoft.com/office/powerpoint/2010/main" val="15091317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C5043-849B-7743-A20D-9C06E257E232}"/>
              </a:ext>
            </a:extLst>
          </p:cNvPr>
          <p:cNvSpPr>
            <a:spLocks noGrp="1"/>
          </p:cNvSpPr>
          <p:nvPr>
            <p:ph type="title"/>
          </p:nvPr>
        </p:nvSpPr>
        <p:spPr/>
        <p:txBody>
          <a:bodyPr>
            <a:noAutofit/>
          </a:bodyPr>
          <a:lstStyle/>
          <a:p>
            <a:r>
              <a:rPr lang="en-US" sz="2400" dirty="0" err="1"/>
              <a:t>Toraldo</a:t>
            </a:r>
            <a:r>
              <a:rPr lang="en-US" sz="2400" dirty="0"/>
              <a:t> DM, De NF, </a:t>
            </a:r>
            <a:r>
              <a:rPr lang="en-US" sz="2400" dirty="0" err="1"/>
              <a:t>Nicolardi</a:t>
            </a:r>
            <a:r>
              <a:rPr lang="en-US" sz="2400" dirty="0"/>
              <a:t> G. Fixed-pressure </a:t>
            </a:r>
            <a:r>
              <a:rPr lang="en-US" sz="2400" dirty="0" err="1"/>
              <a:t>nCPAP</a:t>
            </a:r>
            <a:r>
              <a:rPr lang="en-US" sz="2400" dirty="0"/>
              <a:t> in patients with obstructive sleep apnea (OSA) syndrome and chronic obstructive pulmonary disease (COPD): a 24-month follow-up study. Sleep Breath 2010;14:115–23.</a:t>
            </a:r>
            <a:br>
              <a:rPr lang="en-US" sz="2400" dirty="0"/>
            </a:br>
            <a:r>
              <a:rPr lang="en-US" sz="2400" dirty="0"/>
              <a:t>PMID: 19756803</a:t>
            </a:r>
            <a:br>
              <a:rPr lang="en-US" sz="2400" dirty="0"/>
            </a:br>
            <a:endParaRPr lang="en-US" sz="2400" dirty="0"/>
          </a:p>
        </p:txBody>
      </p:sp>
      <p:sp>
        <p:nvSpPr>
          <p:cNvPr id="3" name="Content Placeholder 2">
            <a:extLst>
              <a:ext uri="{FF2B5EF4-FFF2-40B4-BE49-F238E27FC236}">
                <a16:creationId xmlns:a16="http://schemas.microsoft.com/office/drawing/2014/main" id="{1D8EEC3B-FC02-4848-A86F-F60F19DFFE9A}"/>
              </a:ext>
            </a:extLst>
          </p:cNvPr>
          <p:cNvSpPr>
            <a:spLocks noGrp="1"/>
          </p:cNvSpPr>
          <p:nvPr>
            <p:ph idx="1"/>
          </p:nvPr>
        </p:nvSpPr>
        <p:spPr/>
        <p:txBody>
          <a:bodyPr>
            <a:normAutofit fontScale="92500"/>
          </a:bodyPr>
          <a:lstStyle/>
          <a:p>
            <a:r>
              <a:rPr lang="en-US" dirty="0"/>
              <a:t>12 patients BMI 30+ with diagnosis of COPD not on LTOT; 1 center in Italy. Avg FEV1 60% predicted (moderate obstruction), BMI 34.2, severe OSA (43)</a:t>
            </a:r>
          </a:p>
          <a:p>
            <a:r>
              <a:rPr lang="en-US" dirty="0"/>
              <a:t>Starting auto </a:t>
            </a:r>
            <a:r>
              <a:rPr lang="en-US" dirty="0" err="1"/>
              <a:t>nCPAP</a:t>
            </a:r>
            <a:r>
              <a:rPr lang="en-US" dirty="0"/>
              <a:t>; followed for 2 years. Mean use 5 hours per night. Assessed at 3, 12, and 24 months. </a:t>
            </a:r>
          </a:p>
          <a:p>
            <a:r>
              <a:rPr lang="en-US" dirty="0"/>
              <a:t>All changes occurred within 3 months (excessive normalization of sleepiness): FEV1, FRC, </a:t>
            </a:r>
            <a:r>
              <a:rPr lang="en-US" dirty="0" err="1"/>
              <a:t>mPAP</a:t>
            </a:r>
            <a:r>
              <a:rPr lang="en-US" dirty="0"/>
              <a:t>, CO2, PaO2 (daytime), as well as sleep measures (</a:t>
            </a:r>
            <a:r>
              <a:rPr lang="en-US" dirty="0" err="1"/>
              <a:t>hypox</a:t>
            </a:r>
            <a:r>
              <a:rPr lang="en-US" dirty="0"/>
              <a:t> and AHI) </a:t>
            </a:r>
          </a:p>
          <a:p>
            <a:r>
              <a:rPr lang="en-US" dirty="0"/>
              <a:t>No control group</a:t>
            </a:r>
          </a:p>
          <a:p>
            <a:r>
              <a:rPr lang="en-US" dirty="0"/>
              <a:t>Also reported pre-post hospitalization though the data is not believable.</a:t>
            </a:r>
          </a:p>
        </p:txBody>
      </p:sp>
    </p:spTree>
    <p:extLst>
      <p:ext uri="{BB962C8B-B14F-4D97-AF65-F5344CB8AC3E}">
        <p14:creationId xmlns:p14="http://schemas.microsoft.com/office/powerpoint/2010/main" val="11046844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9C64F-4D96-2C4D-AE24-4FFAD839CFBE}"/>
              </a:ext>
            </a:extLst>
          </p:cNvPr>
          <p:cNvSpPr>
            <a:spLocks noGrp="1"/>
          </p:cNvSpPr>
          <p:nvPr>
            <p:ph type="title"/>
          </p:nvPr>
        </p:nvSpPr>
        <p:spPr/>
        <p:txBody>
          <a:bodyPr>
            <a:normAutofit fontScale="90000"/>
          </a:bodyPr>
          <a:lstStyle/>
          <a:p>
            <a:r>
              <a:rPr lang="en-US" dirty="0"/>
              <a:t>As previously covered, OVS can lead to hypercapnia. Comparison between OVS and OHS comorbidities paper?</a:t>
            </a:r>
          </a:p>
        </p:txBody>
      </p:sp>
      <p:sp>
        <p:nvSpPr>
          <p:cNvPr id="3" name="Content Placeholder 2">
            <a:extLst>
              <a:ext uri="{FF2B5EF4-FFF2-40B4-BE49-F238E27FC236}">
                <a16:creationId xmlns:a16="http://schemas.microsoft.com/office/drawing/2014/main" id="{05778BB8-C6E2-FA40-953C-1D365651AE96}"/>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133499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DEA231-83C6-484D-8DD7-24EE7F3E9D0A}"/>
              </a:ext>
            </a:extLst>
          </p:cNvPr>
          <p:cNvSpPr>
            <a:spLocks noGrp="1"/>
          </p:cNvSpPr>
          <p:nvPr>
            <p:ph type="title"/>
          </p:nvPr>
        </p:nvSpPr>
        <p:spPr/>
        <p:txBody>
          <a:bodyPr/>
          <a:lstStyle/>
          <a:p>
            <a:r>
              <a:rPr lang="en-US" dirty="0"/>
              <a:t>DOI: 10.7759/cureus.3453</a:t>
            </a:r>
            <a:br>
              <a:rPr lang="en-US" dirty="0"/>
            </a:br>
            <a:r>
              <a:rPr lang="en-US" dirty="0"/>
              <a:t>[ ] cite this with the CHEST review</a:t>
            </a:r>
          </a:p>
        </p:txBody>
      </p:sp>
      <p:sp>
        <p:nvSpPr>
          <p:cNvPr id="3" name="Content Placeholder 2">
            <a:extLst>
              <a:ext uri="{FF2B5EF4-FFF2-40B4-BE49-F238E27FC236}">
                <a16:creationId xmlns:a16="http://schemas.microsoft.com/office/drawing/2014/main" id="{06A5B721-0631-434A-9AC3-EF750A25A90F}"/>
              </a:ext>
            </a:extLst>
          </p:cNvPr>
          <p:cNvSpPr>
            <a:spLocks noGrp="1"/>
          </p:cNvSpPr>
          <p:nvPr>
            <p:ph idx="1"/>
          </p:nvPr>
        </p:nvSpPr>
        <p:spPr/>
        <p:txBody>
          <a:bodyPr/>
          <a:lstStyle/>
          <a:p>
            <a:r>
              <a:rPr lang="en-US" dirty="0"/>
              <a:t>Several observational studies have demonstrated reduced risk of exacerbations and death in patients with overlap syndrome who accept and adhere to CPAP treatment. How much of this effect results from effects of CPAP versus as a marker for health-related behaviors cannot be determined from the existing literature. </a:t>
            </a:r>
          </a:p>
          <a:p>
            <a:endParaRPr lang="en-US" dirty="0"/>
          </a:p>
          <a:p>
            <a:endParaRPr lang="en-US" dirty="0"/>
          </a:p>
          <a:p>
            <a:r>
              <a:rPr lang="en-US" dirty="0"/>
              <a:t>Also cite: Owens RL, Malhotra A. Sleep-disordered breathing and COPD: the overlap syndrome. Respiratory care. 2010 Oct 1;55(10):1333-46. as a review.</a:t>
            </a:r>
          </a:p>
        </p:txBody>
      </p:sp>
    </p:spTree>
    <p:extLst>
      <p:ext uri="{BB962C8B-B14F-4D97-AF65-F5344CB8AC3E}">
        <p14:creationId xmlns:p14="http://schemas.microsoft.com/office/powerpoint/2010/main" val="3983219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2398D-5198-004E-AF64-FD216DA7D1D1}"/>
              </a:ext>
            </a:extLst>
          </p:cNvPr>
          <p:cNvSpPr>
            <a:spLocks noGrp="1"/>
          </p:cNvSpPr>
          <p:nvPr>
            <p:ph type="title"/>
          </p:nvPr>
        </p:nvSpPr>
        <p:spPr/>
        <p:txBody>
          <a:bodyPr>
            <a:noAutofit/>
          </a:bodyPr>
          <a:lstStyle/>
          <a:p>
            <a:r>
              <a:rPr lang="en-US" sz="2400" b="1" dirty="0"/>
              <a:t>Health-related quality of life in patients with obstructive sleep </a:t>
            </a:r>
            <a:r>
              <a:rPr lang="en-US" sz="2400" b="1" dirty="0" err="1"/>
              <a:t>apnoea</a:t>
            </a:r>
            <a:r>
              <a:rPr lang="en-US" sz="2400" b="1" dirty="0"/>
              <a:t> and chronic obstructive pulmonary disease (overlap syndrome)</a:t>
            </a:r>
            <a:br>
              <a:rPr lang="en-US" sz="2400" b="1" dirty="0"/>
            </a:br>
            <a:r>
              <a:rPr lang="en-US" sz="2400" dirty="0">
                <a:hlinkClick r:id="rId3"/>
              </a:rPr>
              <a:t>C. Mermigkis</a:t>
            </a:r>
            <a:r>
              <a:rPr lang="en-US" sz="2400" dirty="0"/>
              <a:t>, </a:t>
            </a:r>
            <a:r>
              <a:rPr lang="en-US" sz="2400" dirty="0" err="1"/>
              <a:t>doi</a:t>
            </a:r>
            <a:r>
              <a:rPr lang="en-US" sz="2400" dirty="0"/>
              <a:t>: 10.1111/j.1742-1241.2006.01213.x</a:t>
            </a:r>
            <a:br>
              <a:rPr lang="en-US" sz="2400" dirty="0"/>
            </a:br>
            <a:endParaRPr lang="en-US" sz="2400" dirty="0"/>
          </a:p>
        </p:txBody>
      </p:sp>
      <p:sp>
        <p:nvSpPr>
          <p:cNvPr id="3" name="Content Placeholder 2">
            <a:extLst>
              <a:ext uri="{FF2B5EF4-FFF2-40B4-BE49-F238E27FC236}">
                <a16:creationId xmlns:a16="http://schemas.microsoft.com/office/drawing/2014/main" id="{DE1B8CB7-49EA-874F-A629-6974B76814F8}"/>
              </a:ext>
            </a:extLst>
          </p:cNvPr>
          <p:cNvSpPr>
            <a:spLocks noGrp="1"/>
          </p:cNvSpPr>
          <p:nvPr>
            <p:ph idx="1"/>
          </p:nvPr>
        </p:nvSpPr>
        <p:spPr/>
        <p:txBody>
          <a:bodyPr/>
          <a:lstStyle/>
          <a:p>
            <a:r>
              <a:rPr lang="en-US" dirty="0"/>
              <a:t>75 patients with COPD, stable outpatient, +snoring but no EDS (</a:t>
            </a:r>
            <a:r>
              <a:rPr lang="en-US" dirty="0" err="1"/>
              <a:t>ie</a:t>
            </a:r>
            <a:r>
              <a:rPr lang="en-US" dirty="0"/>
              <a:t>. would not meet traditional screens)</a:t>
            </a:r>
          </a:p>
          <a:p>
            <a:r>
              <a:rPr lang="en-US" dirty="0"/>
              <a:t>30 had OSA; </a:t>
            </a:r>
          </a:p>
          <a:p>
            <a:r>
              <a:rPr lang="en-US" dirty="0"/>
              <a:t>Compared to 15 matched (demo, spiro, </a:t>
            </a:r>
            <a:r>
              <a:rPr lang="en-US" dirty="0" err="1"/>
              <a:t>abg</a:t>
            </a:r>
            <a:r>
              <a:rPr lang="en-US" dirty="0"/>
              <a:t>) controls</a:t>
            </a:r>
          </a:p>
          <a:p>
            <a:r>
              <a:rPr lang="en-US" dirty="0"/>
              <a:t>St George’s respiratory questionnaire: OVS &gt; Symptoms, activity and impact scores. </a:t>
            </a:r>
          </a:p>
          <a:p>
            <a:r>
              <a:rPr lang="en-US" dirty="0"/>
              <a:t>Sleep architecture similar; oxygen desaturation similar</a:t>
            </a:r>
          </a:p>
        </p:txBody>
      </p:sp>
    </p:spTree>
    <p:extLst>
      <p:ext uri="{BB962C8B-B14F-4D97-AF65-F5344CB8AC3E}">
        <p14:creationId xmlns:p14="http://schemas.microsoft.com/office/powerpoint/2010/main" val="4605619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92A36-A9A4-0D0D-EEBE-E204F0C9366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2B03D76-B2A4-12AC-6548-EF28B1501FD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052081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D6B69-55FE-1F4D-A1D8-1A0A54868A53}"/>
              </a:ext>
            </a:extLst>
          </p:cNvPr>
          <p:cNvSpPr>
            <a:spLocks noGrp="1"/>
          </p:cNvSpPr>
          <p:nvPr>
            <p:ph type="title"/>
          </p:nvPr>
        </p:nvSpPr>
        <p:spPr/>
        <p:txBody>
          <a:bodyPr/>
          <a:lstStyle/>
          <a:p>
            <a:r>
              <a:rPr lang="en-US" dirty="0"/>
              <a:t>CPAP vs BiPAP (or NIV)? JCSM study</a:t>
            </a:r>
          </a:p>
        </p:txBody>
      </p:sp>
      <p:sp>
        <p:nvSpPr>
          <p:cNvPr id="3" name="Content Placeholder 2">
            <a:extLst>
              <a:ext uri="{FF2B5EF4-FFF2-40B4-BE49-F238E27FC236}">
                <a16:creationId xmlns:a16="http://schemas.microsoft.com/office/drawing/2014/main" id="{C317572C-3918-4F46-800A-D43DCF717A1F}"/>
              </a:ext>
            </a:extLst>
          </p:cNvPr>
          <p:cNvSpPr>
            <a:spLocks noGrp="1"/>
          </p:cNvSpPr>
          <p:nvPr>
            <p:ph idx="1"/>
          </p:nvPr>
        </p:nvSpPr>
        <p:spPr/>
        <p:txBody>
          <a:bodyPr>
            <a:normAutofit/>
          </a:bodyPr>
          <a:lstStyle/>
          <a:p>
            <a:r>
              <a:rPr lang="en-US" dirty="0"/>
              <a:t>However, one study that found benefit from NIV in hypercapnic COPD may have included overlap-syndrome patients.108,109</a:t>
            </a:r>
          </a:p>
          <a:p>
            <a:r>
              <a:rPr lang="en-US" dirty="0"/>
              <a:t>108. Gay PC. Chronic obstructive pulmonary disease and sleep. Respir Care. 2004; 49(1):39–51. [PubMed: 14733621]</a:t>
            </a:r>
          </a:p>
          <a:p>
            <a:r>
              <a:rPr lang="en-US" dirty="0"/>
              <a:t>109. </a:t>
            </a:r>
            <a:r>
              <a:rPr lang="en-US" dirty="0" err="1"/>
              <a:t>Meecham</a:t>
            </a:r>
            <a:r>
              <a:rPr lang="en-US" dirty="0"/>
              <a:t> Jones DJ, Paul EA, Jones PW, </a:t>
            </a:r>
            <a:r>
              <a:rPr lang="en-US" dirty="0" err="1"/>
              <a:t>Wedzicha</a:t>
            </a:r>
            <a:r>
              <a:rPr lang="en-US" dirty="0"/>
              <a:t> JA. Nasal pressure support ventilation plus oxygen compared with oxygen therapy alone in hypercapnic COPD. Am J Respir Crit Care Med. 1995; 152(2):538–544. [PubMed: 7633704]</a:t>
            </a:r>
          </a:p>
          <a:p>
            <a:endParaRPr lang="en-US" dirty="0"/>
          </a:p>
        </p:txBody>
      </p:sp>
    </p:spTree>
    <p:extLst>
      <p:ext uri="{BB962C8B-B14F-4D97-AF65-F5344CB8AC3E}">
        <p14:creationId xmlns:p14="http://schemas.microsoft.com/office/powerpoint/2010/main" val="74334420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720E2-DE1E-AC48-8F81-CC2B2C6A1BDB}"/>
              </a:ext>
            </a:extLst>
          </p:cNvPr>
          <p:cNvSpPr>
            <a:spLocks noGrp="1"/>
          </p:cNvSpPr>
          <p:nvPr>
            <p:ph type="title"/>
          </p:nvPr>
        </p:nvSpPr>
        <p:spPr/>
        <p:txBody>
          <a:bodyPr/>
          <a:lstStyle/>
          <a:p>
            <a:r>
              <a:rPr lang="en-US" dirty="0"/>
              <a:t>https://</a:t>
            </a:r>
            <a:r>
              <a:rPr lang="en-US" dirty="0" err="1"/>
              <a:t>jcsm.aasm.org</a:t>
            </a:r>
            <a:r>
              <a:rPr lang="en-US" dirty="0"/>
              <a:t>/</a:t>
            </a:r>
            <a:r>
              <a:rPr lang="en-US" dirty="0" err="1"/>
              <a:t>doi</a:t>
            </a:r>
            <a:r>
              <a:rPr lang="en-US" dirty="0"/>
              <a:t>/10.5664/jcsm.9506</a:t>
            </a:r>
          </a:p>
        </p:txBody>
      </p:sp>
      <p:sp>
        <p:nvSpPr>
          <p:cNvPr id="3" name="Content Placeholder 2">
            <a:extLst>
              <a:ext uri="{FF2B5EF4-FFF2-40B4-BE49-F238E27FC236}">
                <a16:creationId xmlns:a16="http://schemas.microsoft.com/office/drawing/2014/main" id="{887ADCBA-817C-C048-B62F-630C64A16157}"/>
              </a:ext>
            </a:extLst>
          </p:cNvPr>
          <p:cNvSpPr>
            <a:spLocks noGrp="1"/>
          </p:cNvSpPr>
          <p:nvPr>
            <p:ph idx="1"/>
          </p:nvPr>
        </p:nvSpPr>
        <p:spPr>
          <a:xfrm>
            <a:off x="838200" y="1825625"/>
            <a:ext cx="4967177" cy="4351338"/>
          </a:xfrm>
        </p:spPr>
        <p:txBody>
          <a:bodyPr>
            <a:normAutofit fontScale="77500" lnSpcReduction="20000"/>
          </a:bodyPr>
          <a:lstStyle/>
          <a:p>
            <a:r>
              <a:rPr lang="en-US" dirty="0"/>
              <a:t>Prior lit: OHS lit excludes COPD, COPD lit excludes OHS. What to do with both?</a:t>
            </a:r>
          </a:p>
          <a:p>
            <a:r>
              <a:rPr lang="en-US" dirty="0"/>
              <a:t>N= 32 stable outpatients with chronic hypercapnic respiratory failure and concurrent obesity and COPD (req: PaCo2 over 45, </a:t>
            </a:r>
            <a:r>
              <a:rPr lang="en-US" dirty="0" err="1"/>
              <a:t>bmi</a:t>
            </a:r>
            <a:r>
              <a:rPr lang="en-US" dirty="0"/>
              <a:t> over 30, FEV1/FVC &lt; 0.7, not on pap). Randomized; single blinded</a:t>
            </a:r>
          </a:p>
          <a:p>
            <a:r>
              <a:rPr lang="en-US" dirty="0"/>
              <a:t>BiPAP-S more effective at reducing PaCO2 than CPAP over 3 months; also increasing FEV1</a:t>
            </a:r>
          </a:p>
          <a:p>
            <a:r>
              <a:rPr lang="en-US" dirty="0"/>
              <a:t>Though no difference in functioning</a:t>
            </a:r>
          </a:p>
          <a:p>
            <a:r>
              <a:rPr lang="en-US" dirty="0"/>
              <a:t>Small driving pressure (6) compared to COPD lit.</a:t>
            </a:r>
          </a:p>
        </p:txBody>
      </p:sp>
      <p:pic>
        <p:nvPicPr>
          <p:cNvPr id="1026" name="Picture 2">
            <a:extLst>
              <a:ext uri="{FF2B5EF4-FFF2-40B4-BE49-F238E27FC236}">
                <a16:creationId xmlns:a16="http://schemas.microsoft.com/office/drawing/2014/main" id="{AF20587B-0E78-AD4C-A31F-C3AB81BE160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0998" y="1828451"/>
            <a:ext cx="6101002" cy="4348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58523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302A5-6D75-F14F-8102-19B4EE8C013E}"/>
              </a:ext>
            </a:extLst>
          </p:cNvPr>
          <p:cNvSpPr>
            <a:spLocks noGrp="1"/>
          </p:cNvSpPr>
          <p:nvPr>
            <p:ph type="title"/>
          </p:nvPr>
        </p:nvSpPr>
        <p:spPr/>
        <p:txBody>
          <a:bodyPr>
            <a:normAutofit/>
          </a:bodyPr>
          <a:lstStyle/>
          <a:p>
            <a:r>
              <a:rPr lang="en-US" sz="2700" dirty="0"/>
              <a:t>Re: Marin </a:t>
            </a:r>
            <a:r>
              <a:rPr lang="en-US" sz="2400" dirty="0"/>
              <a:t>study (PMID: 20378728) – </a:t>
            </a:r>
            <a:r>
              <a:rPr lang="en-US" sz="2700" dirty="0"/>
              <a:t>“Even when adjusted for COPD severity, comorbid OSA remained a risk factor for death.”</a:t>
            </a:r>
            <a:endParaRPr lang="en-US" dirty="0"/>
          </a:p>
        </p:txBody>
      </p:sp>
      <p:sp>
        <p:nvSpPr>
          <p:cNvPr id="3" name="Content Placeholder 2">
            <a:extLst>
              <a:ext uri="{FF2B5EF4-FFF2-40B4-BE49-F238E27FC236}">
                <a16:creationId xmlns:a16="http://schemas.microsoft.com/office/drawing/2014/main" id="{7EB6CF73-E44F-9846-9DAA-54BEC25766EF}"/>
              </a:ext>
            </a:extLst>
          </p:cNvPr>
          <p:cNvSpPr>
            <a:spLocks noGrp="1"/>
          </p:cNvSpPr>
          <p:nvPr>
            <p:ph idx="1"/>
          </p:nvPr>
        </p:nvSpPr>
        <p:spPr/>
        <p:txBody>
          <a:bodyPr>
            <a:normAutofit fontScale="70000" lnSpcReduction="20000"/>
          </a:bodyPr>
          <a:lstStyle/>
          <a:p>
            <a:r>
              <a:rPr lang="en-US" dirty="0"/>
              <a:t>In the observational study by Marin, death in the untreated overlap group was most commonly attributed to cardiovascular disease.70</a:t>
            </a:r>
          </a:p>
          <a:p>
            <a:r>
              <a:rPr lang="en-US" dirty="0"/>
              <a:t>Again, CPAP was not provided in a randomized, blinded manner, but markers of both COPD and OSA severity were similar in the CPAP-treated and untreated groups.</a:t>
            </a:r>
          </a:p>
          <a:p>
            <a:r>
              <a:rPr lang="en-US" dirty="0"/>
              <a:t>Platt AB, Kuna ST, Field SH, et al. Adherence to sleep apnea therapy and use of lipid-lowering drugs: a study of the healthy-user effect. Chest. 2010; 137(1):102–108. [PubMed: 19820075]</a:t>
            </a:r>
          </a:p>
          <a:p>
            <a:r>
              <a:rPr lang="en-US" dirty="0"/>
              <a:t>Martha E. Billings, MD, Dennis </a:t>
            </a:r>
            <a:r>
              <a:rPr lang="en-US" dirty="0" err="1"/>
              <a:t>Auckley</a:t>
            </a:r>
            <a:r>
              <a:rPr lang="en-US" dirty="0"/>
              <a:t>, MD, Ruth </a:t>
            </a:r>
            <a:r>
              <a:rPr lang="en-US" dirty="0" err="1"/>
              <a:t>Benca</a:t>
            </a:r>
            <a:r>
              <a:rPr lang="en-US" dirty="0"/>
              <a:t>, MD, Nancy </a:t>
            </a:r>
            <a:r>
              <a:rPr lang="en-US" dirty="0" err="1"/>
              <a:t>Foldvary</a:t>
            </a:r>
            <a:r>
              <a:rPr lang="en-US" dirty="0"/>
              <a:t>-Schaefer, DO, Conrad </a:t>
            </a:r>
            <a:r>
              <a:rPr lang="en-US" dirty="0" err="1"/>
              <a:t>Iber</a:t>
            </a:r>
            <a:r>
              <a:rPr lang="en-US" dirty="0"/>
              <a:t>, MD, Susan Redline, MD, Carol L. Rosen, MD, Phyllis Zee, MD, </a:t>
            </a:r>
            <a:r>
              <a:rPr lang="en-US" dirty="0" err="1"/>
              <a:t>Vishesh</a:t>
            </a:r>
            <a:r>
              <a:rPr lang="en-US" dirty="0"/>
              <a:t> K. </a:t>
            </a:r>
            <a:r>
              <a:rPr lang="en-US" dirty="0" err="1"/>
              <a:t>Kapur</a:t>
            </a:r>
            <a:r>
              <a:rPr lang="en-US" dirty="0"/>
              <a:t>, MD, MPH, Race and Residential Socioeconomics as Predictors of CPAP Adherence, </a:t>
            </a:r>
            <a:r>
              <a:rPr lang="en-US" i="1" dirty="0"/>
              <a:t>Sleep</a:t>
            </a:r>
            <a:r>
              <a:rPr lang="en-US" dirty="0"/>
              <a:t>, Volume 34, Issue 12, 1 December 2011, Pages 1653–1658, </a:t>
            </a:r>
            <a:r>
              <a:rPr lang="en-US" dirty="0">
                <a:hlinkClick r:id="rId2"/>
              </a:rPr>
              <a:t>https://doi.org/10.5665/sleep.1428</a:t>
            </a:r>
            <a:endParaRPr lang="en-US" dirty="0"/>
          </a:p>
          <a:p>
            <a:r>
              <a:rPr lang="en-US" dirty="0"/>
              <a:t>Marin 2005 (PMID: 15781100) Also looked at CPAP vs No CPAP (similar methodology, 10y follow-up) in all comers with mortality. Found a 2x increased risk of fatal CV event death compared to those who accepted treatment. </a:t>
            </a:r>
          </a:p>
          <a:p>
            <a:r>
              <a:rPr lang="en-US" dirty="0"/>
              <a:t>Yet, meta-analysis (PMID: </a:t>
            </a:r>
            <a:r>
              <a:rPr lang="en-US" u="sng" dirty="0">
                <a:hlinkClick r:id="rId3"/>
              </a:rPr>
              <a:t>30736888</a:t>
            </a:r>
            <a:r>
              <a:rPr lang="en-US" u="sng" dirty="0"/>
              <a:t>) </a:t>
            </a:r>
            <a:r>
              <a:rPr lang="en-US" dirty="0"/>
              <a:t>of 4 RCTs (n=1898) followed for 3-5 years = RR 0.96 (0.84-1.11) for mortality</a:t>
            </a:r>
          </a:p>
          <a:p>
            <a:r>
              <a:rPr lang="en-US" dirty="0"/>
              <a:t>Same meta-analysis for all cause CV events 6 RCTs (n=2188) = RR 0.96 (0.76 – 1.21) for CV events.</a:t>
            </a:r>
          </a:p>
          <a:p>
            <a:endParaRPr lang="en-US" dirty="0"/>
          </a:p>
        </p:txBody>
      </p:sp>
    </p:spTree>
    <p:extLst>
      <p:ext uri="{BB962C8B-B14F-4D97-AF65-F5344CB8AC3E}">
        <p14:creationId xmlns:p14="http://schemas.microsoft.com/office/powerpoint/2010/main" val="8453471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32271-2E27-A84F-AE75-AD86D06E839B}"/>
              </a:ext>
            </a:extLst>
          </p:cNvPr>
          <p:cNvSpPr>
            <a:spLocks noGrp="1"/>
          </p:cNvSpPr>
          <p:nvPr>
            <p:ph type="title"/>
          </p:nvPr>
        </p:nvSpPr>
        <p:spPr/>
        <p:txBody>
          <a:bodyPr>
            <a:normAutofit/>
          </a:bodyPr>
          <a:lstStyle/>
          <a:p>
            <a:r>
              <a:rPr lang="en-US" sz="2000" dirty="0"/>
              <a:t>Pathogenesis of obstructive sleep apnea in individuals with the COPD + OSA Overlap syndrome versus OSA alone</a:t>
            </a:r>
            <a:br>
              <a:rPr lang="en-US" sz="2000" dirty="0"/>
            </a:br>
            <a:r>
              <a:rPr lang="en-US" sz="2000" dirty="0"/>
              <a:t>Physiological Reports. 2020;8:e14371. </a:t>
            </a:r>
            <a:br>
              <a:rPr lang="en-US" sz="2000" dirty="0"/>
            </a:br>
            <a:r>
              <a:rPr lang="en-US" sz="2000" dirty="0"/>
              <a:t>https://</a:t>
            </a:r>
            <a:r>
              <a:rPr lang="en-US" sz="2000" dirty="0" err="1"/>
              <a:t>doi.org</a:t>
            </a:r>
            <a:r>
              <a:rPr lang="en-US" sz="2000" dirty="0"/>
              <a:t>/10.14814/phy2.14371</a:t>
            </a:r>
          </a:p>
        </p:txBody>
      </p:sp>
      <p:sp>
        <p:nvSpPr>
          <p:cNvPr id="3" name="Content Placeholder 2">
            <a:extLst>
              <a:ext uri="{FF2B5EF4-FFF2-40B4-BE49-F238E27FC236}">
                <a16:creationId xmlns:a16="http://schemas.microsoft.com/office/drawing/2014/main" id="{DA2E4F13-69F8-2E41-98F7-FB02D2BE630A}"/>
              </a:ext>
            </a:extLst>
          </p:cNvPr>
          <p:cNvSpPr>
            <a:spLocks noGrp="1"/>
          </p:cNvSpPr>
          <p:nvPr>
            <p:ph idx="1"/>
          </p:nvPr>
        </p:nvSpPr>
        <p:spPr/>
        <p:txBody>
          <a:bodyPr>
            <a:normAutofit fontScale="70000" lnSpcReduction="20000"/>
          </a:bodyPr>
          <a:lstStyle/>
          <a:p>
            <a:r>
              <a:rPr lang="en-US" dirty="0"/>
              <a:t>OSA pathogenicity: </a:t>
            </a:r>
          </a:p>
          <a:p>
            <a:pPr lvl="1"/>
            <a:r>
              <a:rPr lang="en-US" dirty="0"/>
              <a:t>Anatomic factors: upper airway collapsibility (may stiffen when lung is hyper-inflated, but emphysema loss of elastic recoil may lessen this – hard to know a priori)</a:t>
            </a:r>
          </a:p>
          <a:p>
            <a:pPr lvl="1"/>
            <a:r>
              <a:rPr lang="en-US" dirty="0"/>
              <a:t>Neurologic / Physiologic factors: upper airway muscle response (worsened by ICS? Smoking?), respiratory-related </a:t>
            </a:r>
            <a:r>
              <a:rPr lang="en-US" dirty="0" err="1"/>
              <a:t>arousability</a:t>
            </a:r>
            <a:r>
              <a:rPr lang="en-US" dirty="0"/>
              <a:t> from sleep (may be lower in OVS due to frequent awakenings in the absence of upper airway collapse), control of breathing (respiratory drive generally increased) </a:t>
            </a:r>
          </a:p>
          <a:p>
            <a:r>
              <a:rPr lang="en-US" dirty="0"/>
              <a:t>Matched OSA (n=15) to OVS (n=15; most with moderate obstruction) on gender, age, BMI.  Exclude: narcotics, sedatives, supp O2, recent exacerbation, BMI over 36, active smoking, heavy EtOH</a:t>
            </a:r>
          </a:p>
          <a:p>
            <a:r>
              <a:rPr lang="en-US" dirty="0"/>
              <a:t>PSG to determine </a:t>
            </a:r>
            <a:r>
              <a:rPr lang="en-US" dirty="0" err="1"/>
              <a:t>Veupnea</a:t>
            </a:r>
            <a:r>
              <a:rPr lang="en-US" dirty="0"/>
              <a:t>, </a:t>
            </a:r>
            <a:r>
              <a:rPr lang="en-US" dirty="0" err="1"/>
              <a:t>Vpassive</a:t>
            </a:r>
            <a:r>
              <a:rPr lang="en-US" dirty="0"/>
              <a:t> and </a:t>
            </a:r>
            <a:r>
              <a:rPr lang="en-US" dirty="0" err="1"/>
              <a:t>Pcrit</a:t>
            </a:r>
            <a:r>
              <a:rPr lang="en-US" dirty="0"/>
              <a:t>, </a:t>
            </a:r>
            <a:r>
              <a:rPr lang="en-US" dirty="0" err="1"/>
              <a:t>Varousal</a:t>
            </a:r>
            <a:r>
              <a:rPr lang="en-US" dirty="0"/>
              <a:t>/</a:t>
            </a:r>
            <a:r>
              <a:rPr lang="en-US" dirty="0" err="1"/>
              <a:t>ArTh</a:t>
            </a:r>
            <a:r>
              <a:rPr lang="en-US" dirty="0"/>
              <a:t>, Loop gain</a:t>
            </a:r>
          </a:p>
          <a:p>
            <a:r>
              <a:rPr lang="en-US" dirty="0"/>
              <a:t>“Consistent differences in key OSA traits were not observed between OVS and OSA alone.”. OVS: lower sleep efficiency, REM SpO2</a:t>
            </a:r>
          </a:p>
          <a:p>
            <a:r>
              <a:rPr lang="en-US" dirty="0"/>
              <a:t>Reduced upper airway response in those with air trapping; increased loop gain in those with worse airflow obstruction (contrary to </a:t>
            </a:r>
            <a:r>
              <a:rPr lang="en-US" dirty="0" err="1"/>
              <a:t>expection</a:t>
            </a:r>
            <a:r>
              <a:rPr lang="en-US" dirty="0"/>
              <a:t>; perhaps mediated by hypoxemia?). Somewhat lower arousal threshold – perhaps explains how hypercapnia can occur? </a:t>
            </a:r>
          </a:p>
          <a:p>
            <a:pPr lvl="1"/>
            <a:r>
              <a:rPr lang="en-US" dirty="0"/>
              <a:t>No difference in collapsibility: perhaps this is selection – if you have to have dx of OSA, then by definition the airway must be </a:t>
            </a:r>
            <a:r>
              <a:rPr lang="en-US" dirty="0" err="1"/>
              <a:t>collapsable</a:t>
            </a:r>
            <a:endParaRPr lang="en-US" dirty="0"/>
          </a:p>
        </p:txBody>
      </p:sp>
    </p:spTree>
    <p:extLst>
      <p:ext uri="{BB962C8B-B14F-4D97-AF65-F5344CB8AC3E}">
        <p14:creationId xmlns:p14="http://schemas.microsoft.com/office/powerpoint/2010/main" val="325651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1C98B-40E8-8D41-9689-739FB75B0BE0}"/>
              </a:ext>
            </a:extLst>
          </p:cNvPr>
          <p:cNvSpPr>
            <a:spLocks noGrp="1"/>
          </p:cNvSpPr>
          <p:nvPr>
            <p:ph type="title"/>
          </p:nvPr>
        </p:nvSpPr>
        <p:spPr/>
        <p:txBody>
          <a:bodyPr/>
          <a:lstStyle/>
          <a:p>
            <a:r>
              <a:rPr lang="en-US" dirty="0"/>
              <a:t>Differentiating OVS and OHS</a:t>
            </a:r>
          </a:p>
        </p:txBody>
      </p:sp>
      <p:sp>
        <p:nvSpPr>
          <p:cNvPr id="3" name="Content Placeholder 2">
            <a:extLst>
              <a:ext uri="{FF2B5EF4-FFF2-40B4-BE49-F238E27FC236}">
                <a16:creationId xmlns:a16="http://schemas.microsoft.com/office/drawing/2014/main" id="{F23A2CC4-613A-EA4C-B84C-A517E06E7552}"/>
              </a:ext>
            </a:extLst>
          </p:cNvPr>
          <p:cNvSpPr>
            <a:spLocks noGrp="1"/>
          </p:cNvSpPr>
          <p:nvPr>
            <p:ph idx="1"/>
          </p:nvPr>
        </p:nvSpPr>
        <p:spPr>
          <a:xfrm>
            <a:off x="838200" y="1908753"/>
            <a:ext cx="10515600" cy="4351338"/>
          </a:xfrm>
        </p:spPr>
        <p:txBody>
          <a:bodyPr>
            <a:normAutofit/>
          </a:bodyPr>
          <a:lstStyle/>
          <a:p>
            <a:r>
              <a:rPr lang="en-US" dirty="0"/>
              <a:t>doi:10.1186/1465-9921-14-132 Cite this article as: </a:t>
            </a:r>
            <a:r>
              <a:rPr lang="en-US" dirty="0" err="1"/>
              <a:t>Verbraecken</a:t>
            </a:r>
            <a:r>
              <a:rPr lang="en-US" dirty="0"/>
              <a:t> and McNicholas: Respiratory mechanics and ventilatory control in overlap syndrome and obesity hypoventilation. Respiratory Research 2013 14:132.</a:t>
            </a:r>
          </a:p>
          <a:p>
            <a:r>
              <a:rPr lang="en-US" b="1" dirty="0"/>
              <a:t>https://</a:t>
            </a:r>
            <a:r>
              <a:rPr lang="en-US" b="1" dirty="0" err="1"/>
              <a:t>link.springer.com</a:t>
            </a:r>
            <a:r>
              <a:rPr lang="en-US" b="1" dirty="0"/>
              <a:t>/content/pdf/10.1186/1465-9921-14-132.pdf</a:t>
            </a:r>
            <a:endParaRPr lang="en-US" dirty="0"/>
          </a:p>
          <a:p>
            <a:endParaRPr lang="en-US" dirty="0"/>
          </a:p>
        </p:txBody>
      </p:sp>
      <p:pic>
        <p:nvPicPr>
          <p:cNvPr id="4" name="Picture 3" descr="Table&#10;&#10;Description automatically generated">
            <a:extLst>
              <a:ext uri="{FF2B5EF4-FFF2-40B4-BE49-F238E27FC236}">
                <a16:creationId xmlns:a16="http://schemas.microsoft.com/office/drawing/2014/main" id="{7BA16EF9-2DA8-3541-8869-DC91C23F1F8A}"/>
              </a:ext>
            </a:extLst>
          </p:cNvPr>
          <p:cNvPicPr/>
          <p:nvPr/>
        </p:nvPicPr>
        <p:blipFill>
          <a:blip r:embed="rId3">
            <a:extLst>
              <a:ext uri="{28A0092B-C50C-407E-A947-70E740481C1C}">
                <a14:useLocalDpi xmlns:a14="http://schemas.microsoft.com/office/drawing/2010/main" val="0"/>
              </a:ext>
            </a:extLst>
          </a:blip>
          <a:stretch>
            <a:fillRect/>
          </a:stretch>
        </p:blipFill>
        <p:spPr>
          <a:xfrm>
            <a:off x="5636029" y="4052367"/>
            <a:ext cx="4445923" cy="2440508"/>
          </a:xfrm>
          <a:prstGeom prst="rect">
            <a:avLst/>
          </a:prstGeom>
        </p:spPr>
      </p:pic>
    </p:spTree>
    <p:extLst>
      <p:ext uri="{BB962C8B-B14F-4D97-AF65-F5344CB8AC3E}">
        <p14:creationId xmlns:p14="http://schemas.microsoft.com/office/powerpoint/2010/main" val="37350432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E9654-9F1F-C24E-AF65-AC43EE28390F}"/>
              </a:ext>
            </a:extLst>
          </p:cNvPr>
          <p:cNvSpPr>
            <a:spLocks noGrp="1"/>
          </p:cNvSpPr>
          <p:nvPr>
            <p:ph type="title"/>
          </p:nvPr>
        </p:nvSpPr>
        <p:spPr/>
        <p:txBody>
          <a:bodyPr/>
          <a:lstStyle/>
          <a:p>
            <a:r>
              <a:rPr lang="en-US" dirty="0"/>
              <a:t>Obesity – Airway disease missed dx</a:t>
            </a:r>
          </a:p>
        </p:txBody>
      </p:sp>
      <p:sp>
        <p:nvSpPr>
          <p:cNvPr id="3" name="Content Placeholder 2">
            <a:extLst>
              <a:ext uri="{FF2B5EF4-FFF2-40B4-BE49-F238E27FC236}">
                <a16:creationId xmlns:a16="http://schemas.microsoft.com/office/drawing/2014/main" id="{3F469A96-A49D-0A4B-945C-DC80A8B0E20A}"/>
              </a:ext>
            </a:extLst>
          </p:cNvPr>
          <p:cNvSpPr>
            <a:spLocks noGrp="1"/>
          </p:cNvSpPr>
          <p:nvPr>
            <p:ph idx="1"/>
          </p:nvPr>
        </p:nvSpPr>
        <p:spPr/>
        <p:txBody>
          <a:bodyPr>
            <a:normAutofit fontScale="92500" lnSpcReduction="10000"/>
          </a:bodyPr>
          <a:lstStyle/>
          <a:p>
            <a:r>
              <a:rPr lang="en-US" dirty="0"/>
              <a:t>Veterans (5000) in PNW - DOI: 10.1378/chest.13-2759 </a:t>
            </a:r>
          </a:p>
          <a:p>
            <a:r>
              <a:rPr lang="en-US" dirty="0"/>
              <a:t>BMI category increase = reduced likelihood of airflow limitation</a:t>
            </a:r>
          </a:p>
          <a:p>
            <a:r>
              <a:rPr lang="en-US" dirty="0"/>
              <a:t>In each higher category, likelihood of an inappropriate diagnostic label increased as did likelihood of being started (and remaining a year later) on inhalers, inappropriately. </a:t>
            </a:r>
          </a:p>
          <a:p>
            <a:endParaRPr lang="en-US" dirty="0"/>
          </a:p>
          <a:p>
            <a:r>
              <a:rPr lang="en-US" dirty="0"/>
              <a:t>Gershon and colleagues studied the healthcare burden of COPD overdiagnosis and demonstrated that individuals with </a:t>
            </a:r>
            <a:r>
              <a:rPr lang="en-US" dirty="0" err="1"/>
              <a:t>overdiagnosed</a:t>
            </a:r>
            <a:r>
              <a:rPr lang="en-US" dirty="0"/>
              <a:t> COPD had 89% higher rates of hospitalizations, 42% higher rates of emergency department visits, and 52% higher rates of ambulatory care visits compared with people without COPD after adjustment for age and sex (</a:t>
            </a:r>
            <a:r>
              <a:rPr lang="en-US" dirty="0">
                <a:hlinkClick r:id="rId3"/>
              </a:rPr>
              <a:t>10</a:t>
            </a:r>
            <a:r>
              <a:rPr lang="en-US" dirty="0"/>
              <a:t>).</a:t>
            </a:r>
          </a:p>
        </p:txBody>
      </p:sp>
    </p:spTree>
    <p:extLst>
      <p:ext uri="{BB962C8B-B14F-4D97-AF65-F5344CB8AC3E}">
        <p14:creationId xmlns:p14="http://schemas.microsoft.com/office/powerpoint/2010/main" val="37978672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83B78-F594-BB45-8793-0508FA4E49B2}"/>
              </a:ext>
            </a:extLst>
          </p:cNvPr>
          <p:cNvSpPr>
            <a:spLocks noGrp="1"/>
          </p:cNvSpPr>
          <p:nvPr>
            <p:ph type="title"/>
          </p:nvPr>
        </p:nvSpPr>
        <p:spPr/>
        <p:txBody>
          <a:bodyPr/>
          <a:lstStyle/>
          <a:p>
            <a:r>
              <a:rPr lang="en-US" dirty="0"/>
              <a:t>Overlap syndrome diagnostic performance</a:t>
            </a:r>
          </a:p>
        </p:txBody>
      </p:sp>
      <p:sp>
        <p:nvSpPr>
          <p:cNvPr id="3" name="Content Placeholder 2">
            <a:extLst>
              <a:ext uri="{FF2B5EF4-FFF2-40B4-BE49-F238E27FC236}">
                <a16:creationId xmlns:a16="http://schemas.microsoft.com/office/drawing/2014/main" id="{FFA4A515-5159-1D40-8A03-574EEE38249E}"/>
              </a:ext>
            </a:extLst>
          </p:cNvPr>
          <p:cNvSpPr>
            <a:spLocks noGrp="1"/>
          </p:cNvSpPr>
          <p:nvPr>
            <p:ph idx="1"/>
          </p:nvPr>
        </p:nvSpPr>
        <p:spPr/>
        <p:txBody>
          <a:bodyPr>
            <a:normAutofit fontScale="92500" lnSpcReduction="20000"/>
          </a:bodyPr>
          <a:lstStyle/>
          <a:p>
            <a:r>
              <a:rPr lang="en-US" dirty="0"/>
              <a:t>Similar to other studies, a large proportion of patients were misdiagnosed as having COPD or left heart failure and likely received inappropriate therapy (including systemic steroids and inhalers)</a:t>
            </a:r>
          </a:p>
          <a:p>
            <a:r>
              <a:rPr lang="en-US" dirty="0"/>
              <a:t>(36). -  Collins BF, </a:t>
            </a:r>
            <a:r>
              <a:rPr lang="en-US" dirty="0" err="1"/>
              <a:t>Ramenofsky</a:t>
            </a:r>
            <a:r>
              <a:rPr lang="en-US" dirty="0"/>
              <a:t> D, Au DH, Ma J, </a:t>
            </a:r>
            <a:r>
              <a:rPr lang="en-US" dirty="0" err="1"/>
              <a:t>Uman</a:t>
            </a:r>
            <a:r>
              <a:rPr lang="en-US" dirty="0"/>
              <a:t> JE, Feemster LC. The association of weight with the detection of airflow obstruction and inhaled treatment among patients with a clinical diagnosis of COPD. </a:t>
            </a:r>
            <a:r>
              <a:rPr lang="en-US" i="1" dirty="0"/>
              <a:t>Chest</a:t>
            </a:r>
            <a:r>
              <a:rPr lang="en-US" dirty="0"/>
              <a:t> 2014;146:1513‐1520.</a:t>
            </a:r>
          </a:p>
          <a:p>
            <a:r>
              <a:rPr lang="en-US" dirty="0"/>
              <a:t>“dyspneic obese patients are frequently misdiagnosed with asthma or COPD</a:t>
            </a:r>
          </a:p>
          <a:p>
            <a:r>
              <a:rPr lang="en-US" dirty="0"/>
              <a:t>and treated with inappropriate pharmacologic agents (37).”</a:t>
            </a:r>
          </a:p>
          <a:p>
            <a:r>
              <a:rPr lang="en-US" dirty="0"/>
              <a:t>Sin DD, Jones RL, Man SF. Obesity is a risk factor for dyspnea but not for airflow obstruction. </a:t>
            </a:r>
            <a:r>
              <a:rPr lang="en-US" i="1" dirty="0"/>
              <a:t>Arch Intern Med</a:t>
            </a:r>
            <a:r>
              <a:rPr lang="en-US" dirty="0"/>
              <a:t> 2002;162:1477‐1481.</a:t>
            </a:r>
          </a:p>
          <a:p>
            <a:endParaRPr lang="en-US" dirty="0"/>
          </a:p>
        </p:txBody>
      </p:sp>
    </p:spTree>
    <p:extLst>
      <p:ext uri="{BB962C8B-B14F-4D97-AF65-F5344CB8AC3E}">
        <p14:creationId xmlns:p14="http://schemas.microsoft.com/office/powerpoint/2010/main" val="21174197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00DC4-FB8F-166F-8DF6-C0BAD365AE10}"/>
              </a:ext>
            </a:extLst>
          </p:cNvPr>
          <p:cNvSpPr>
            <a:spLocks noGrp="1"/>
          </p:cNvSpPr>
          <p:nvPr>
            <p:ph type="title"/>
          </p:nvPr>
        </p:nvSpPr>
        <p:spPr/>
        <p:txBody>
          <a:bodyPr>
            <a:normAutofit fontScale="90000"/>
          </a:bodyPr>
          <a:lstStyle/>
          <a:p>
            <a:r>
              <a:rPr lang="en-US" dirty="0"/>
              <a:t>Sterling et al 2022 AJRCCM - https://</a:t>
            </a:r>
            <a:r>
              <a:rPr lang="en-US" dirty="0" err="1"/>
              <a:t>www.atsjournals.org</a:t>
            </a:r>
            <a:r>
              <a:rPr lang="en-US" dirty="0"/>
              <a:t>/</a:t>
            </a:r>
            <a:r>
              <a:rPr lang="en-US" dirty="0" err="1"/>
              <a:t>doi</a:t>
            </a:r>
            <a:r>
              <a:rPr lang="en-US" dirty="0"/>
              <a:t>/abs/10.1164/rccm.202109-2035OC</a:t>
            </a:r>
          </a:p>
        </p:txBody>
      </p:sp>
      <p:sp>
        <p:nvSpPr>
          <p:cNvPr id="3" name="Content Placeholder 2">
            <a:extLst>
              <a:ext uri="{FF2B5EF4-FFF2-40B4-BE49-F238E27FC236}">
                <a16:creationId xmlns:a16="http://schemas.microsoft.com/office/drawing/2014/main" id="{168579E6-8832-9DF4-472B-748466C96B3F}"/>
              </a:ext>
            </a:extLst>
          </p:cNvPr>
          <p:cNvSpPr>
            <a:spLocks noGrp="1"/>
          </p:cNvSpPr>
          <p:nvPr>
            <p:ph idx="1"/>
          </p:nvPr>
        </p:nvSpPr>
        <p:spPr>
          <a:xfrm>
            <a:off x="838200" y="1825625"/>
            <a:ext cx="7008628" cy="4351338"/>
          </a:xfrm>
        </p:spPr>
        <p:txBody>
          <a:bodyPr>
            <a:normAutofit lnSpcReduction="10000"/>
          </a:bodyPr>
          <a:lstStyle/>
          <a:p>
            <a:r>
              <a:rPr lang="en-US" dirty="0"/>
              <a:t>Proprietary database (</a:t>
            </a:r>
            <a:r>
              <a:rPr lang="en-US" dirty="0">
                <a:hlinkClick r:id="rId3"/>
              </a:rPr>
              <a:t>https://www.inovalon.com/solutions/insights/</a:t>
            </a:r>
            <a:r>
              <a:rPr lang="en-US" dirty="0"/>
              <a:t>) linked to </a:t>
            </a:r>
            <a:r>
              <a:rPr lang="en-US" dirty="0" err="1"/>
              <a:t>Resmed</a:t>
            </a:r>
            <a:r>
              <a:rPr lang="en-US" dirty="0"/>
              <a:t> adherence data</a:t>
            </a:r>
          </a:p>
          <a:p>
            <a:r>
              <a:rPr lang="en-US" dirty="0"/>
              <a:t>Propensity matched Model with comorbidities suggests health outcomes including expenditures, admission rates are lower in patients adherent to PAP </a:t>
            </a:r>
          </a:p>
          <a:p>
            <a:r>
              <a:rPr lang="en-US" dirty="0"/>
              <a:t>Size of reduction comparable to triple inhaler therapy (slightly larger)</a:t>
            </a:r>
          </a:p>
          <a:p>
            <a:r>
              <a:rPr lang="en-US" dirty="0"/>
              <a:t>Pre data is similar; confounding possible though not egregious</a:t>
            </a:r>
          </a:p>
        </p:txBody>
      </p:sp>
      <p:pic>
        <p:nvPicPr>
          <p:cNvPr id="4" name="Picture 3">
            <a:extLst>
              <a:ext uri="{FF2B5EF4-FFF2-40B4-BE49-F238E27FC236}">
                <a16:creationId xmlns:a16="http://schemas.microsoft.com/office/drawing/2014/main" id="{58161E76-42AC-A469-B871-C90DAE8B9102}"/>
              </a:ext>
            </a:extLst>
          </p:cNvPr>
          <p:cNvPicPr>
            <a:picLocks noChangeAspect="1"/>
          </p:cNvPicPr>
          <p:nvPr/>
        </p:nvPicPr>
        <p:blipFill>
          <a:blip r:embed="rId4"/>
          <a:stretch>
            <a:fillRect/>
          </a:stretch>
        </p:blipFill>
        <p:spPr>
          <a:xfrm>
            <a:off x="8238425" y="3969004"/>
            <a:ext cx="3223473" cy="2796363"/>
          </a:xfrm>
          <a:prstGeom prst="rect">
            <a:avLst/>
          </a:prstGeom>
        </p:spPr>
      </p:pic>
      <p:pic>
        <p:nvPicPr>
          <p:cNvPr id="5" name="Picture 4">
            <a:extLst>
              <a:ext uri="{FF2B5EF4-FFF2-40B4-BE49-F238E27FC236}">
                <a16:creationId xmlns:a16="http://schemas.microsoft.com/office/drawing/2014/main" id="{38A5D51C-92D1-DDF9-9EC0-FDACDE374EBF}"/>
              </a:ext>
            </a:extLst>
          </p:cNvPr>
          <p:cNvPicPr>
            <a:picLocks noChangeAspect="1"/>
          </p:cNvPicPr>
          <p:nvPr/>
        </p:nvPicPr>
        <p:blipFill>
          <a:blip r:embed="rId5"/>
          <a:stretch>
            <a:fillRect/>
          </a:stretch>
        </p:blipFill>
        <p:spPr>
          <a:xfrm>
            <a:off x="8238425" y="1359297"/>
            <a:ext cx="3583614" cy="2941098"/>
          </a:xfrm>
          <a:prstGeom prst="rect">
            <a:avLst/>
          </a:prstGeom>
        </p:spPr>
      </p:pic>
    </p:spTree>
    <p:extLst>
      <p:ext uri="{BB962C8B-B14F-4D97-AF65-F5344CB8AC3E}">
        <p14:creationId xmlns:p14="http://schemas.microsoft.com/office/powerpoint/2010/main" val="39793530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D6CF6-2B5C-E513-C832-0867DF6EB4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4348C41-5A3A-E457-7A00-0CA82292AB1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23956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BE57D-77C7-0927-42E3-4E4BD81E2F0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FA194FC-DBDC-0CFB-95A8-A4CE85A2400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9765548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92000-8DE6-802E-6FDC-207465B0ACB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AAB3A5A-16D6-9BD3-EFD4-8EDD9D586B3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658372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33127-E1A7-5A0B-043A-5B341C27423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BB236EC-A740-089D-195B-6012DB635AF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2879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32271-2E27-A84F-AE75-AD86D06E839B}"/>
              </a:ext>
            </a:extLst>
          </p:cNvPr>
          <p:cNvSpPr>
            <a:spLocks noGrp="1"/>
          </p:cNvSpPr>
          <p:nvPr>
            <p:ph type="title"/>
          </p:nvPr>
        </p:nvSpPr>
        <p:spPr/>
        <p:txBody>
          <a:bodyPr>
            <a:normAutofit/>
          </a:bodyPr>
          <a:lstStyle/>
          <a:p>
            <a:r>
              <a:rPr lang="en-US" sz="2000" dirty="0"/>
              <a:t>Pathogenesis of obstructive sleep apnea in individuals with the COPD + OSA Overlap syndrome versus OSA alone</a:t>
            </a:r>
            <a:br>
              <a:rPr lang="en-US" sz="2000" dirty="0"/>
            </a:br>
            <a:r>
              <a:rPr lang="en-US" sz="2000" dirty="0"/>
              <a:t>Physiological Reports. 2020;8:e14371. </a:t>
            </a:r>
            <a:br>
              <a:rPr lang="en-US" sz="2000" dirty="0"/>
            </a:br>
            <a:r>
              <a:rPr lang="en-US" sz="2000" dirty="0"/>
              <a:t>https://</a:t>
            </a:r>
            <a:r>
              <a:rPr lang="en-US" sz="2000" dirty="0" err="1"/>
              <a:t>doi.org</a:t>
            </a:r>
            <a:r>
              <a:rPr lang="en-US" sz="2000" dirty="0"/>
              <a:t>/10.14814/phy2.14371</a:t>
            </a:r>
          </a:p>
        </p:txBody>
      </p:sp>
      <p:sp>
        <p:nvSpPr>
          <p:cNvPr id="3" name="Content Placeholder 2">
            <a:extLst>
              <a:ext uri="{FF2B5EF4-FFF2-40B4-BE49-F238E27FC236}">
                <a16:creationId xmlns:a16="http://schemas.microsoft.com/office/drawing/2014/main" id="{DA2E4F13-69F8-2E41-98F7-FB02D2BE630A}"/>
              </a:ext>
            </a:extLst>
          </p:cNvPr>
          <p:cNvSpPr>
            <a:spLocks noGrp="1"/>
          </p:cNvSpPr>
          <p:nvPr>
            <p:ph idx="1"/>
          </p:nvPr>
        </p:nvSpPr>
        <p:spPr/>
        <p:txBody>
          <a:bodyPr>
            <a:normAutofit fontScale="70000" lnSpcReduction="20000"/>
          </a:bodyPr>
          <a:lstStyle/>
          <a:p>
            <a:r>
              <a:rPr lang="en-US" dirty="0"/>
              <a:t>OSA pathogenicity: </a:t>
            </a:r>
          </a:p>
          <a:p>
            <a:pPr lvl="1"/>
            <a:r>
              <a:rPr lang="en-US" dirty="0"/>
              <a:t>Anatomic factors: upper airway collapsibility (may stiffen when lung is hyper-inflated, but emphysema loss of elastic recoil may lessen this – hard to know a priori)</a:t>
            </a:r>
          </a:p>
          <a:p>
            <a:pPr lvl="1"/>
            <a:r>
              <a:rPr lang="en-US" dirty="0"/>
              <a:t>Neurologic / Physiologic factors: upper airway muscle response (worsened by ICS? Smoking?), respiratory-related </a:t>
            </a:r>
            <a:r>
              <a:rPr lang="en-US" dirty="0" err="1"/>
              <a:t>arousability</a:t>
            </a:r>
            <a:r>
              <a:rPr lang="en-US" dirty="0"/>
              <a:t> from sleep (may be lower in OVS due to frequent awakenings in the absence of upper airway collapse), control of breathing (respiratory drive generally increased) </a:t>
            </a:r>
          </a:p>
          <a:p>
            <a:r>
              <a:rPr lang="en-US" dirty="0"/>
              <a:t>Matched OSA (n=15) to OVS (n=15; most with moderate obstruction) on gender, age, BMI.  Exclude: narcotics, sedatives, supp O2, recent exacerbation, BMI over 36, active smoking, heavy EtOH</a:t>
            </a:r>
          </a:p>
          <a:p>
            <a:r>
              <a:rPr lang="en-US" dirty="0"/>
              <a:t>PSG to determine </a:t>
            </a:r>
            <a:r>
              <a:rPr lang="en-US" dirty="0" err="1"/>
              <a:t>Veupnea</a:t>
            </a:r>
            <a:r>
              <a:rPr lang="en-US" dirty="0"/>
              <a:t>, </a:t>
            </a:r>
            <a:r>
              <a:rPr lang="en-US" dirty="0" err="1"/>
              <a:t>Vpassive</a:t>
            </a:r>
            <a:r>
              <a:rPr lang="en-US" dirty="0"/>
              <a:t> and </a:t>
            </a:r>
            <a:r>
              <a:rPr lang="en-US" dirty="0" err="1"/>
              <a:t>Pcrit</a:t>
            </a:r>
            <a:r>
              <a:rPr lang="en-US" dirty="0"/>
              <a:t>, </a:t>
            </a:r>
            <a:r>
              <a:rPr lang="en-US" dirty="0" err="1"/>
              <a:t>Varousal</a:t>
            </a:r>
            <a:r>
              <a:rPr lang="en-US" dirty="0"/>
              <a:t>/</a:t>
            </a:r>
            <a:r>
              <a:rPr lang="en-US" dirty="0" err="1"/>
              <a:t>ArTh</a:t>
            </a:r>
            <a:r>
              <a:rPr lang="en-US" dirty="0"/>
              <a:t>, Loop gain</a:t>
            </a:r>
          </a:p>
          <a:p>
            <a:r>
              <a:rPr lang="en-US" b="1" dirty="0"/>
              <a:t>“Consistent differences in key OSA traits were not observed between OVS and OSA alone.”. OVS: lower sleep efficiency, REM SpO2</a:t>
            </a:r>
          </a:p>
          <a:p>
            <a:r>
              <a:rPr lang="en-US" dirty="0"/>
              <a:t>Reduced upper airway response in those with air trapping; increased loop gain in those with worse airflow obstruction (contrary to </a:t>
            </a:r>
            <a:r>
              <a:rPr lang="en-US" dirty="0" err="1"/>
              <a:t>expection</a:t>
            </a:r>
            <a:r>
              <a:rPr lang="en-US" dirty="0"/>
              <a:t>; perhaps mediated by hypoxemia?). Somewhat lower arousal threshold – perhaps explains how hypercapnia can occur? </a:t>
            </a:r>
          </a:p>
          <a:p>
            <a:pPr lvl="1"/>
            <a:r>
              <a:rPr lang="en-US" dirty="0"/>
              <a:t>No difference in collapsibility: perhaps this is selection – if you have to have dx of OSA, then by definition the airway must be </a:t>
            </a:r>
            <a:r>
              <a:rPr lang="en-US" dirty="0" err="1"/>
              <a:t>collapsable</a:t>
            </a:r>
            <a:endParaRPr lang="en-US" dirty="0"/>
          </a:p>
        </p:txBody>
      </p:sp>
    </p:spTree>
    <p:extLst>
      <p:ext uri="{BB962C8B-B14F-4D97-AF65-F5344CB8AC3E}">
        <p14:creationId xmlns:p14="http://schemas.microsoft.com/office/powerpoint/2010/main" val="3805325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4200</TotalTime>
  <Words>11484</Words>
  <Application>Microsoft Macintosh PowerPoint</Application>
  <PresentationFormat>Widescreen</PresentationFormat>
  <Paragraphs>627</Paragraphs>
  <Slides>47</Slides>
  <Notes>29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47</vt:i4>
      </vt:variant>
    </vt:vector>
  </HeadingPairs>
  <TitlesOfParts>
    <vt:vector size="51" baseType="lpstr">
      <vt:lpstr>Arial</vt:lpstr>
      <vt:lpstr>Calibri</vt:lpstr>
      <vt:lpstr>Calibri Light</vt:lpstr>
      <vt:lpstr>Office Theme</vt:lpstr>
      <vt:lpstr>Overlap syndrome (OSA-COPD) evidence review </vt:lpstr>
      <vt:lpstr>123: Malhotra A, Schwartz AR, Schneider H, et al. Research priorities in pathophysiology for sleep-disordered breathing in patients with chronic obstructive pulmonary disease. An official American Thoracic Society research statement. Am J Respir Crit Care Med 2018; 197: 289–299.</vt:lpstr>
      <vt:lpstr>Adler D, Bailly S, Benmerad M, Joyeux-Faure M, Jullian-Desayes I, Soccal PM, et al. (2020) Clinical presentation and comorbidities of obstructive sleep apnea-COPD overlap syndrome. PLoS ONE 15(7): e0235331. https://doi.org/10.1371/journal.pone.0235331 https://www.ncbi.nlm.nih.gov/pmc/articles/PMC7347183/pdf/pone.0235331.pdf </vt:lpstr>
      <vt:lpstr>PowerPoint Presentation</vt:lpstr>
      <vt:lpstr>PowerPoint Presentation</vt:lpstr>
      <vt:lpstr>PowerPoint Presentation</vt:lpstr>
      <vt:lpstr>PowerPoint Presentation</vt:lpstr>
      <vt:lpstr>PowerPoint Presentation</vt:lpstr>
      <vt:lpstr>Pathogenesis of obstructive sleep apnea in individuals with the COPD + OSA Overlap syndrome versus OSA alone Physiological Reports. 2020;8:e14371.  https://doi.org/10.14814/phy2.14371</vt:lpstr>
      <vt:lpstr>Non-apnea related hypoventilation in COPD [ ] retool this one – frame this as additive to the deleterious consequences of hypoxemia/hypercapnia. Ie – what are the consequences</vt:lpstr>
      <vt:lpstr>Weitzenblum E, Chaouat A, Kessler R, Canuet M: Overlap syndrome. Obstructive sleep apnea in patients with chronic obstructive pulmonary disease. Proc Am Thorac Soc 2008, 5:237–241.</vt:lpstr>
      <vt:lpstr>Resta O, Foschino Barbaro MP, Brindicci C, Nocerino MC, Caratozzolo G, Carbonara M. Hypercapnia in overlap syndrome: possible determinant factors. Sleep Breath 2002;6:11–18 https://pubmed.ncbi.nlm.nih.gov/11917259/</vt:lpstr>
      <vt:lpstr>https://doi.org/10.1016/j.smrv.2016.10.004 Diagnostic accuracy of the Berlin questionnaire, STOP-BANG, STOP, and Epworth sleepiness scale in detecting obstructive sleep apnea: A bivariate meta-analysis</vt:lpstr>
      <vt:lpstr>Overlap syndrome epidemiology</vt:lpstr>
      <vt:lpstr>Untreated OSA and COPD: societal effects</vt:lpstr>
      <vt:lpstr>Increased risk of pulmonary hypertension cor pulmonale</vt:lpstr>
      <vt:lpstr>OVS vs OHS</vt:lpstr>
      <vt:lpstr>COPD-OSA - impacts</vt:lpstr>
      <vt:lpstr>PowerPoint Presentation</vt:lpstr>
      <vt:lpstr>Krachman SL, Tiwari R, Vega ME, Yu D, Soler X, Jaffe F, et al.; COPDGene Investigators. Effect of emphysema severity on the apnea-hypopnea index in smokers with obstructive sleep apnea. Ann Am Thorac Soc 2016;13:1129–1135</vt:lpstr>
      <vt:lpstr> Kendzerska T, Leung RS, Aaron SD, Ayas N, Sandoz JS, Gershon AS; Canadian Respiratory Research Network. Cardiovascular outcomes and all-cause mortality in patients with obstructive sleep apnea and chronic obstructive pulmonary disease (overlap syndrome). Ann Am Thorac Soc 2019;16:71–81.</vt:lpstr>
      <vt:lpstr>Putcha N, Crainiceanu C, Norato G, Samet J, Quan SF, Gottlieb DJ, et al. Influence of lung function and sleep-disordered breathing on all-cause mortality. a community-based study. Am J Respir Crit Care Med 2016;194:1007–1014. https://www.ncbi.nlm.nih.gov/pmc/articles/PMC5067819/ </vt:lpstr>
      <vt:lpstr>Adler D, Bailly S, Benmerad M, Joyeux-Faure M, Jullian-Desayes I, Soccal PM, et al. (2020) Clinical presentation and comorbidities of obstructive sleep apnea-COPD overlap syndrome. PLoS ONE 15(7): e0235331. https://doi.org/ 10.1371/journal.pone.0235331</vt:lpstr>
      <vt:lpstr>PowerPoint Presentation</vt:lpstr>
      <vt:lpstr>PowerPoint Presentation</vt:lpstr>
      <vt:lpstr>Consequences of OVS – summarized from: Verbraecken and McNicholas: Respiratory mechanics and ventilatory control in overlap syndrome and obesity hypoventilation. Respiratory Research 2013 14:132. doi:10.1186/1465-9921-14-132  https://link.springer.com/content/pdf/10.1186/1465-9921-14-132.pdf  </vt:lpstr>
      <vt:lpstr>Consequences of OVS – summarized from: Verbraecken and McNicholas: Respiratory mechanics and ventilatory control in overlap syndrome and obesity hypoventilation. Respiratory Research 2013 14:132. doi:10.1186/1465-9921-14-132  https://link.springer.com/content/pdf/10.1186/1465-9921-14-132.pdf  </vt:lpstr>
      <vt:lpstr>Additive effect of OSA to Obesity/COPD From: https://jcsm.aasm.org/doi/10.5664/jcsm.9506 </vt:lpstr>
      <vt:lpstr>58 Schreiber A, Surbone S, Malovini A, et al. The effect of continuous positive airway pressure on pulmonary function may depend on the basal level of forced expiratory volume in 1 second. J Thorac Dis 2018; 10: 6819–6827</vt:lpstr>
      <vt:lpstr>57 Marin JM, Soriano JB, Carrizo SJ, et al. Outcomes in patients with chronic obstructive pulmonary disease and obstructive sleep apnea: the overlap syndrome. Am J Respir Crit Care Med 2010; 182: 325–331. </vt:lpstr>
      <vt:lpstr>Machado MC, Vollmer WM, Togeiro SM, Bilderback AL, Oliveira MV, Leitão FS, Queiroga F Jr, Lorenzi-Filho G, Krishnan JA: CPAP and survival in moderate-to-severe obstructive sleep apnoea syndrome and hypoxaemic COPD. Eur Respir J 2010, 35(1):132–137.  </vt:lpstr>
      <vt:lpstr>Krishna suggested revision review:</vt:lpstr>
      <vt:lpstr>He BT, Lu G, Xiao SC, et al. Coexistence of OSA may compensate for sleep related reduction in neural respiratory drive in patients with COPD. Thorax 2017;72:256–62.</vt:lpstr>
      <vt:lpstr>Stanchina ML, Welicky LM, Donat W, et al. Impact of CPAP use and age on mortality in patients with combined COPD and obstructive sleep apnea: the overlap syndrome. J Clin Sleep Med 2013;9: 767–72 PMID: 23946706 </vt:lpstr>
      <vt:lpstr>Adler D, Bailly S, Benmerad M, Joyeux-Faure M, Jullian-Desayes I, Soccal PM, Janssens JP, Sapène M, Grillet Y, Stach B, Tamisier R, Pépin JL. Clinical presentation and comorbidities of obstructive sleep apnea-COPD overlap syndrome. PLoS One. 2020 Jul 9;15(7):e0235331. doi: 10.1371/journal.pone.0235331. PMID: 32645005; PMCID: PMC7347183.</vt:lpstr>
      <vt:lpstr>Toraldo DM, De NF, Nicolardi G. Fixed-pressure nCPAP in patients with obstructive sleep apnea (OSA) syndrome and chronic obstructive pulmonary disease (COPD): a 24-month follow-up study. Sleep Breath 2010;14:115–23. PMID: 19756803 </vt:lpstr>
      <vt:lpstr>As previously covered, OVS can lead to hypercapnia. Comparison between OVS and OHS comorbidities paper?</vt:lpstr>
      <vt:lpstr>DOI: 10.7759/cureus.3453 [ ] cite this with the CHEST review</vt:lpstr>
      <vt:lpstr>Health-related quality of life in patients with obstructive sleep apnoea and chronic obstructive pulmonary disease (overlap syndrome) C. Mermigkis, doi: 10.1111/j.1742-1241.2006.01213.x </vt:lpstr>
      <vt:lpstr>CPAP vs BiPAP (or NIV)? JCSM study</vt:lpstr>
      <vt:lpstr>https://jcsm.aasm.org/doi/10.5664/jcsm.9506</vt:lpstr>
      <vt:lpstr>Re: Marin study (PMID: 20378728) – “Even when adjusted for COPD severity, comorbid OSA remained a risk factor for death.”</vt:lpstr>
      <vt:lpstr>Pathogenesis of obstructive sleep apnea in individuals with the COPD + OSA Overlap syndrome versus OSA alone Physiological Reports. 2020;8:e14371.  https://doi.org/10.14814/phy2.14371</vt:lpstr>
      <vt:lpstr>Differentiating OVS and OHS</vt:lpstr>
      <vt:lpstr>Obesity – Airway disease missed dx</vt:lpstr>
      <vt:lpstr>Overlap syndrome diagnostic performance</vt:lpstr>
      <vt:lpstr>Sterling et al 2022 AJRCCM - https://www.atsjournals.org/doi/abs/10.1164/rccm.202109-2035OC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Overlap syndrome (OSA-COPD) evidence review </dc:title>
  <dc:creator>BRIAN LOCKE</dc:creator>
  <cp:lastModifiedBy>BRIAN LOCKE</cp:lastModifiedBy>
  <cp:revision>5</cp:revision>
  <dcterms:created xsi:type="dcterms:W3CDTF">2022-03-27T00:12:22Z</dcterms:created>
  <dcterms:modified xsi:type="dcterms:W3CDTF">2022-04-24T20:58:55Z</dcterms:modified>
</cp:coreProperties>
</file>

<file path=docProps/thumbnail.jpeg>
</file>